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5731"/>
            <a:ext cx="12192000" cy="411882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135623"/>
            <a:ext cx="12192000" cy="72237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6135357"/>
            <a:ext cx="12192000" cy="12700"/>
          </a:xfrm>
          <a:custGeom>
            <a:avLst/>
            <a:gdLst/>
            <a:ahLst/>
            <a:cxnLst/>
            <a:rect l="l" t="t" r="r" b="b"/>
            <a:pathLst>
              <a:path w="12192000" h="12700">
                <a:moveTo>
                  <a:pt x="0" y="12699"/>
                </a:moveTo>
                <a:lnTo>
                  <a:pt x="12192000" y="12699"/>
                </a:lnTo>
                <a:lnTo>
                  <a:pt x="12192000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334641" y="798973"/>
            <a:ext cx="0" cy="2545080"/>
          </a:xfrm>
          <a:custGeom>
            <a:avLst/>
            <a:gdLst/>
            <a:ahLst/>
            <a:cxnLst/>
            <a:rect l="l" t="t" r="r" b="b"/>
            <a:pathLst>
              <a:path w="0" h="2545079">
                <a:moveTo>
                  <a:pt x="0" y="0"/>
                </a:moveTo>
                <a:lnTo>
                  <a:pt x="0" y="2544749"/>
                </a:lnTo>
              </a:path>
            </a:pathLst>
          </a:custGeom>
          <a:ln w="38099">
            <a:solidFill>
              <a:srgbClr val="5FA4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1838" y="1350479"/>
            <a:ext cx="6738620" cy="1183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015731"/>
            <a:ext cx="12192000" cy="411882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6135623"/>
            <a:ext cx="12192000" cy="72237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6135357"/>
            <a:ext cx="12192000" cy="12700"/>
          </a:xfrm>
          <a:custGeom>
            <a:avLst/>
            <a:gdLst/>
            <a:ahLst/>
            <a:cxnLst/>
            <a:rect l="l" t="t" r="r" b="b"/>
            <a:pathLst>
              <a:path w="12192000" h="12700">
                <a:moveTo>
                  <a:pt x="0" y="12699"/>
                </a:moveTo>
                <a:lnTo>
                  <a:pt x="12192000" y="12699"/>
                </a:lnTo>
                <a:lnTo>
                  <a:pt x="12192000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371688" y="798973"/>
            <a:ext cx="0" cy="1067435"/>
          </a:xfrm>
          <a:custGeom>
            <a:avLst/>
            <a:gdLst/>
            <a:ahLst/>
            <a:cxnLst/>
            <a:rect l="l" t="t" r="r" b="b"/>
            <a:pathLst>
              <a:path w="0" h="1067435">
                <a:moveTo>
                  <a:pt x="0" y="0"/>
                </a:moveTo>
                <a:lnTo>
                  <a:pt x="0" y="1067168"/>
                </a:lnTo>
              </a:path>
            </a:pathLst>
          </a:custGeom>
          <a:ln w="38099">
            <a:solidFill>
              <a:srgbClr val="5FA4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3433" y="50977"/>
            <a:ext cx="8869680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76035" y="1471231"/>
            <a:ext cx="5625465" cy="337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eksforgeeks.org/what-is-cost-function/" TargetMode="External"/><Relationship Id="rId3" Type="http://schemas.openxmlformats.org/officeDocument/2006/relationships/image" Target="../media/image1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eksforgeeks.org/python-how-and-where-to-apply-feature-scaling/" TargetMode="Externa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eksforgeeks.org/getting-started-with-classification/" TargetMode="External"/><Relationship Id="rId3" Type="http://schemas.openxmlformats.org/officeDocument/2006/relationships/hyperlink" Target="https://www.geeksforgeeks.org/derivative-of-the-sigmoid-function/" TargetMode="External"/><Relationship Id="rId4" Type="http://schemas.openxmlformats.org/officeDocument/2006/relationships/image" Target="../media/image5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dirty="0" sz="4000" b="1">
                <a:solidFill>
                  <a:srgbClr val="0F1113"/>
                </a:solidFill>
                <a:latin typeface="Times New Roman"/>
                <a:cs typeface="Times New Roman"/>
              </a:rPr>
              <a:t>Supervised</a:t>
            </a:r>
            <a:r>
              <a:rPr dirty="0" sz="4000" spc="-125" b="1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F1113"/>
                </a:solidFill>
                <a:latin typeface="Times New Roman"/>
                <a:cs typeface="Times New Roman"/>
              </a:rPr>
              <a:t>Machine</a:t>
            </a:r>
            <a:r>
              <a:rPr dirty="0" sz="4000" spc="-120" b="1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4000" spc="-10" b="1">
                <a:solidFill>
                  <a:srgbClr val="0F1113"/>
                </a:solidFill>
                <a:latin typeface="Times New Roman"/>
                <a:cs typeface="Times New Roman"/>
              </a:rPr>
              <a:t>Learning: </a:t>
            </a:r>
            <a:r>
              <a:rPr dirty="0" sz="4000" b="1">
                <a:solidFill>
                  <a:srgbClr val="0F1113"/>
                </a:solidFill>
                <a:latin typeface="Times New Roman"/>
                <a:cs typeface="Times New Roman"/>
              </a:rPr>
              <a:t>Regression</a:t>
            </a:r>
            <a:r>
              <a:rPr dirty="0" sz="4000" spc="-105" b="1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4000" spc="-100" b="1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4000" spc="-10" b="1">
                <a:solidFill>
                  <a:srgbClr val="0F1113"/>
                </a:solidFill>
                <a:latin typeface="Times New Roman"/>
                <a:cs typeface="Times New Roman"/>
              </a:rPr>
              <a:t>Classification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71838" y="3598189"/>
            <a:ext cx="38728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imes New Roman"/>
                <a:cs typeface="Times New Roman"/>
              </a:rPr>
              <a:t>FROM</a:t>
            </a:r>
            <a:r>
              <a:rPr dirty="0" sz="3600" spc="-10">
                <a:latin typeface="Times New Roman"/>
                <a:cs typeface="Times New Roman"/>
              </a:rPr>
              <a:t> COURSERA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112" y="685800"/>
            <a:ext cx="9520237" cy="45698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501789"/>
            <a:ext cx="200469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/>
              <a:t>Regression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139113"/>
            <a:ext cx="871283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Linear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Regression-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Linear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Regression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Model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just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means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fitting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straight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line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to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data.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It's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probably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most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widely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used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algorithm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world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today.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Example:House</a:t>
            </a:r>
            <a:r>
              <a:rPr dirty="0" sz="2000" spc="-5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price</a:t>
            </a:r>
            <a:r>
              <a:rPr dirty="0" sz="2000" spc="-5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prediction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2427985"/>
            <a:ext cx="5451322" cy="32047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7720" y="985413"/>
            <a:ext cx="7956524" cy="38151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75" y="671955"/>
            <a:ext cx="5743930" cy="406463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174740" y="753414"/>
            <a:ext cx="5793740" cy="395668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73660">
              <a:lnSpc>
                <a:spcPts val="1800"/>
              </a:lnSpc>
              <a:spcBef>
                <a:spcPts val="459"/>
              </a:spcBef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More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specifically,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linear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regression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with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variable,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where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phrase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variable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means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there's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single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input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variable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feature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x,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namely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size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house.</a:t>
            </a:r>
            <a:endParaRPr sz="1800">
              <a:latin typeface="Times New Roman"/>
              <a:cs typeface="Times New Roman"/>
            </a:endParaRPr>
          </a:p>
          <a:p>
            <a:pPr algn="just" marL="12700" marR="405130">
              <a:lnSpc>
                <a:spcPts val="1800"/>
              </a:lnSpc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Another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name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linear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model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with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input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variable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is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univariate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linear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regression,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where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uni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means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Latin,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where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variate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means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variable.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980"/>
              </a:lnSpc>
              <a:spcBef>
                <a:spcPts val="1440"/>
              </a:spcBef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Univariate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just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fancy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saying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variable.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1800"/>
              </a:lnSpc>
              <a:spcBef>
                <a:spcPts val="180"/>
              </a:spcBef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later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video,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you'll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also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see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variation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regression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where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you'll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want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make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prediction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based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not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just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size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50">
                <a:solidFill>
                  <a:srgbClr val="0F1113"/>
                </a:solidFill>
                <a:latin typeface="Times New Roman"/>
                <a:cs typeface="Times New Roman"/>
              </a:rPr>
              <a:t>a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house,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but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bunch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other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things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may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know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about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house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such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number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bedrooms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other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features.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60"/>
              </a:spcBef>
            </a:pPr>
            <a:endParaRPr sz="18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After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latin typeface="Georgia"/>
                <a:cs typeface="Georgia"/>
              </a:rPr>
              <a:t>Refer</a:t>
            </a:r>
            <a:r>
              <a:rPr dirty="0" sz="1800" spc="-3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to</a:t>
            </a:r>
            <a:endParaRPr sz="1800">
              <a:latin typeface="Georgia"/>
              <a:cs typeface="Georgia"/>
            </a:endParaRPr>
          </a:p>
          <a:p>
            <a:pPr marL="67310">
              <a:lnSpc>
                <a:spcPct val="100000"/>
              </a:lnSpc>
              <a:spcBef>
                <a:spcPts val="1440"/>
              </a:spcBef>
            </a:pPr>
            <a:r>
              <a:rPr dirty="0" sz="1800" spc="-10" b="1">
                <a:latin typeface="Georgia"/>
                <a:cs typeface="Georgia"/>
              </a:rPr>
              <a:t>C1_W1_Lab02_Model_Representation_Soln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527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Cost</a:t>
            </a:r>
            <a:r>
              <a:rPr dirty="0" sz="3200" spc="-25"/>
              <a:t> </a:t>
            </a:r>
            <a:r>
              <a:rPr dirty="0" sz="3200" spc="-10"/>
              <a:t>Function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209103"/>
            <a:ext cx="920623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u="sng" sz="2000" b="1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2"/>
              </a:rPr>
              <a:t>Cost</a:t>
            </a:r>
            <a:r>
              <a:rPr dirty="0" u="sng" sz="2000" spc="-20" b="1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dirty="0" u="sng" sz="2000" b="1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2"/>
              </a:rPr>
              <a:t>function</a:t>
            </a:r>
            <a:r>
              <a:rPr dirty="0" sz="2000" spc="-15" b="1">
                <a:solidFill>
                  <a:srgbClr val="8FC5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in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linear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regression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measures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how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well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model’s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predictions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align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273139"/>
                </a:solidFill>
                <a:latin typeface="Times New Roman"/>
                <a:cs typeface="Times New Roman"/>
              </a:rPr>
              <a:t>with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actual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data.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It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measures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difference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between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predicted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values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actual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outcomes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helping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guiding the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model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to minimize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errors by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adjusting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its parameters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and 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weights.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4693" y="2525788"/>
            <a:ext cx="5931750" cy="29720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645337"/>
            <a:ext cx="9069705" cy="180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Here,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model's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parameters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b.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Now,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depending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chosen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for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these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parameters,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get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different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straight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lines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like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want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w,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straight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line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fits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training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data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well.The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below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figures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shows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what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are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different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values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obtained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when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different,so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when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w=1,we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observed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j(w)=0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first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figure,in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same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when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w=0.5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j(w)=0.58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on.here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b=0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03962" y="2769489"/>
            <a:ext cx="5487035" cy="3282950"/>
            <a:chOff x="203962" y="2769489"/>
            <a:chExt cx="5487035" cy="3282950"/>
          </a:xfrm>
        </p:grpSpPr>
        <p:sp>
          <p:nvSpPr>
            <p:cNvPr id="4" name="object 4" descr=""/>
            <p:cNvSpPr/>
            <p:nvPr/>
          </p:nvSpPr>
          <p:spPr>
            <a:xfrm>
              <a:off x="210312" y="2775838"/>
              <a:ext cx="5474335" cy="3270250"/>
            </a:xfrm>
            <a:custGeom>
              <a:avLst/>
              <a:gdLst/>
              <a:ahLst/>
              <a:cxnLst/>
              <a:rect l="l" t="t" r="r" b="b"/>
              <a:pathLst>
                <a:path w="5474335" h="3270250">
                  <a:moveTo>
                    <a:pt x="0" y="0"/>
                  </a:moveTo>
                  <a:lnTo>
                    <a:pt x="5474042" y="0"/>
                  </a:lnTo>
                  <a:lnTo>
                    <a:pt x="5474042" y="3269830"/>
                  </a:lnTo>
                  <a:lnTo>
                    <a:pt x="0" y="326983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312" y="2775838"/>
              <a:ext cx="5474042" cy="326983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10312" y="2775838"/>
              <a:ext cx="5474335" cy="3270250"/>
            </a:xfrm>
            <a:custGeom>
              <a:avLst/>
              <a:gdLst/>
              <a:ahLst/>
              <a:cxnLst/>
              <a:rect l="l" t="t" r="r" b="b"/>
              <a:pathLst>
                <a:path w="5474335" h="3270250">
                  <a:moveTo>
                    <a:pt x="0" y="0"/>
                  </a:moveTo>
                  <a:lnTo>
                    <a:pt x="5474042" y="0"/>
                  </a:lnTo>
                  <a:lnTo>
                    <a:pt x="5474042" y="3269830"/>
                  </a:lnTo>
                  <a:lnTo>
                    <a:pt x="0" y="326983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909817" y="2810002"/>
            <a:ext cx="5857875" cy="3201670"/>
            <a:chOff x="5909817" y="2810002"/>
            <a:chExt cx="5857875" cy="3201670"/>
          </a:xfrm>
        </p:grpSpPr>
        <p:sp>
          <p:nvSpPr>
            <p:cNvPr id="8" name="object 8" descr=""/>
            <p:cNvSpPr/>
            <p:nvPr/>
          </p:nvSpPr>
          <p:spPr>
            <a:xfrm>
              <a:off x="5916167" y="2816351"/>
              <a:ext cx="5845175" cy="3188970"/>
            </a:xfrm>
            <a:custGeom>
              <a:avLst/>
              <a:gdLst/>
              <a:ahLst/>
              <a:cxnLst/>
              <a:rect l="l" t="t" r="r" b="b"/>
              <a:pathLst>
                <a:path w="5845175" h="3188970">
                  <a:moveTo>
                    <a:pt x="0" y="0"/>
                  </a:moveTo>
                  <a:lnTo>
                    <a:pt x="5844603" y="0"/>
                  </a:lnTo>
                  <a:lnTo>
                    <a:pt x="5844603" y="3188804"/>
                  </a:lnTo>
                  <a:lnTo>
                    <a:pt x="0" y="318880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6167" y="2816351"/>
              <a:ext cx="5844603" cy="318880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916167" y="2816351"/>
              <a:ext cx="5845175" cy="3188970"/>
            </a:xfrm>
            <a:custGeom>
              <a:avLst/>
              <a:gdLst/>
              <a:ahLst/>
              <a:cxnLst/>
              <a:rect l="l" t="t" r="r" b="b"/>
              <a:pathLst>
                <a:path w="5845175" h="3188970">
                  <a:moveTo>
                    <a:pt x="0" y="0"/>
                  </a:moveTo>
                  <a:lnTo>
                    <a:pt x="5844603" y="0"/>
                  </a:lnTo>
                  <a:lnTo>
                    <a:pt x="5844603" y="3188804"/>
                  </a:lnTo>
                  <a:lnTo>
                    <a:pt x="0" y="318880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3025" y="594359"/>
            <a:ext cx="5459095" cy="336550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1281430" indent="-228600">
              <a:lnSpc>
                <a:spcPct val="100000"/>
              </a:lnSpc>
              <a:spcBef>
                <a:spcPts val="295"/>
              </a:spcBef>
              <a:buClr>
                <a:srgbClr val="5FA434"/>
              </a:buClr>
              <a:buFont typeface="Arial"/>
              <a:buChar char="•"/>
              <a:tabLst>
                <a:tab pos="1281430" algn="l"/>
              </a:tabLst>
            </a:pPr>
            <a:r>
              <a:rPr dirty="0" sz="2000" spc="-20">
                <a:latin typeface="Georgia"/>
                <a:cs typeface="Georgia"/>
              </a:rPr>
              <a:t>Kjhg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5" y="594359"/>
            <a:ext cx="5458968" cy="3364991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6288430" y="792711"/>
            <a:ext cx="5492115" cy="3173095"/>
            <a:chOff x="6288430" y="792711"/>
            <a:chExt cx="5492115" cy="3173095"/>
          </a:xfrm>
        </p:grpSpPr>
        <p:sp>
          <p:nvSpPr>
            <p:cNvPr id="5" name="object 5" descr=""/>
            <p:cNvSpPr/>
            <p:nvPr/>
          </p:nvSpPr>
          <p:spPr>
            <a:xfrm>
              <a:off x="6294780" y="799061"/>
              <a:ext cx="5479415" cy="3160395"/>
            </a:xfrm>
            <a:custGeom>
              <a:avLst/>
              <a:gdLst/>
              <a:ahLst/>
              <a:cxnLst/>
              <a:rect l="l" t="t" r="r" b="b"/>
              <a:pathLst>
                <a:path w="5479415" h="3160395">
                  <a:moveTo>
                    <a:pt x="0" y="0"/>
                  </a:moveTo>
                  <a:lnTo>
                    <a:pt x="5479173" y="0"/>
                  </a:lnTo>
                  <a:lnTo>
                    <a:pt x="5479173" y="3160293"/>
                  </a:lnTo>
                  <a:lnTo>
                    <a:pt x="0" y="316029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4780" y="799061"/>
              <a:ext cx="5479173" cy="316029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294780" y="799061"/>
              <a:ext cx="5479415" cy="3160395"/>
            </a:xfrm>
            <a:custGeom>
              <a:avLst/>
              <a:gdLst/>
              <a:ahLst/>
              <a:cxnLst/>
              <a:rect l="l" t="t" r="r" b="b"/>
              <a:pathLst>
                <a:path w="5479415" h="3160395">
                  <a:moveTo>
                    <a:pt x="0" y="0"/>
                  </a:moveTo>
                  <a:lnTo>
                    <a:pt x="5479173" y="0"/>
                  </a:lnTo>
                  <a:lnTo>
                    <a:pt x="5479173" y="3160293"/>
                  </a:lnTo>
                  <a:lnTo>
                    <a:pt x="0" y="316029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51765" y="4352264"/>
            <a:ext cx="94037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goal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linear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regression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find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parameters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b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results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smallest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possible</a:t>
            </a:r>
            <a:endParaRPr sz="180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  <a:spcBef>
                <a:spcPts val="1440"/>
              </a:spcBef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value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cost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function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J.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52638" y="798973"/>
            <a:ext cx="5901055" cy="4360545"/>
            <a:chOff x="1352638" y="798973"/>
            <a:chExt cx="5901055" cy="4360545"/>
          </a:xfrm>
        </p:grpSpPr>
        <p:sp>
          <p:nvSpPr>
            <p:cNvPr id="3" name="object 3" descr=""/>
            <p:cNvSpPr/>
            <p:nvPr/>
          </p:nvSpPr>
          <p:spPr>
            <a:xfrm>
              <a:off x="1388389" y="1705355"/>
              <a:ext cx="5859145" cy="3447415"/>
            </a:xfrm>
            <a:custGeom>
              <a:avLst/>
              <a:gdLst/>
              <a:ahLst/>
              <a:cxnLst/>
              <a:rect l="l" t="t" r="r" b="b"/>
              <a:pathLst>
                <a:path w="5859145" h="3447415">
                  <a:moveTo>
                    <a:pt x="0" y="0"/>
                  </a:moveTo>
                  <a:lnTo>
                    <a:pt x="5858891" y="0"/>
                  </a:lnTo>
                  <a:lnTo>
                    <a:pt x="5858891" y="3447288"/>
                  </a:lnTo>
                  <a:lnTo>
                    <a:pt x="0" y="344728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9" y="1705355"/>
              <a:ext cx="5858891" cy="34472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88389" y="1705355"/>
              <a:ext cx="5859145" cy="3447415"/>
            </a:xfrm>
            <a:custGeom>
              <a:avLst/>
              <a:gdLst/>
              <a:ahLst/>
              <a:cxnLst/>
              <a:rect l="l" t="t" r="r" b="b"/>
              <a:pathLst>
                <a:path w="5859145" h="3447415">
                  <a:moveTo>
                    <a:pt x="0" y="0"/>
                  </a:moveTo>
                  <a:lnTo>
                    <a:pt x="5858891" y="0"/>
                  </a:lnTo>
                  <a:lnTo>
                    <a:pt x="5858891" y="3447288"/>
                  </a:lnTo>
                  <a:lnTo>
                    <a:pt x="0" y="344728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613433" y="565843"/>
            <a:ext cx="8510270" cy="888365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000">
                <a:latin typeface="Georgia"/>
                <a:cs typeface="Georgia"/>
              </a:rPr>
              <a:t>In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previous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,b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was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set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0,now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if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we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consider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b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also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then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it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looks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like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below.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After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 </a:t>
            </a:r>
            <a:r>
              <a:rPr dirty="0" sz="2000">
                <a:latin typeface="Georgia"/>
                <a:cs typeface="Georgia"/>
              </a:rPr>
              <a:t>Refer</a:t>
            </a:r>
            <a:r>
              <a:rPr dirty="0" sz="2000" spc="-1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5">
                <a:latin typeface="Georgia"/>
                <a:cs typeface="Georgia"/>
              </a:rPr>
              <a:t> </a:t>
            </a:r>
            <a:r>
              <a:rPr dirty="0" sz="2000" spc="-10" b="1">
                <a:latin typeface="Georgia"/>
                <a:cs typeface="Georgia"/>
              </a:rPr>
              <a:t>C1_W1_Lab03_Cost_function_Soln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532230" y="1699006"/>
            <a:ext cx="4666615" cy="2070100"/>
            <a:chOff x="7532230" y="1699006"/>
            <a:chExt cx="4666615" cy="2070100"/>
          </a:xfrm>
        </p:grpSpPr>
        <p:sp>
          <p:nvSpPr>
            <p:cNvPr id="8" name="object 8" descr=""/>
            <p:cNvSpPr/>
            <p:nvPr/>
          </p:nvSpPr>
          <p:spPr>
            <a:xfrm>
              <a:off x="7538580" y="1705356"/>
              <a:ext cx="4653915" cy="2057400"/>
            </a:xfrm>
            <a:custGeom>
              <a:avLst/>
              <a:gdLst/>
              <a:ahLst/>
              <a:cxnLst/>
              <a:rect l="l" t="t" r="r" b="b"/>
              <a:pathLst>
                <a:path w="4653915" h="2057400">
                  <a:moveTo>
                    <a:pt x="0" y="0"/>
                  </a:moveTo>
                  <a:lnTo>
                    <a:pt x="4653432" y="0"/>
                  </a:lnTo>
                  <a:lnTo>
                    <a:pt x="4653432" y="2057158"/>
                  </a:lnTo>
                  <a:lnTo>
                    <a:pt x="0" y="205715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8580" y="1705356"/>
              <a:ext cx="4653432" cy="205715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538580" y="1705356"/>
              <a:ext cx="4653915" cy="2057400"/>
            </a:xfrm>
            <a:custGeom>
              <a:avLst/>
              <a:gdLst/>
              <a:ahLst/>
              <a:cxnLst/>
              <a:rect l="l" t="t" r="r" b="b"/>
              <a:pathLst>
                <a:path w="4653915" h="2057400">
                  <a:moveTo>
                    <a:pt x="0" y="0"/>
                  </a:moveTo>
                  <a:lnTo>
                    <a:pt x="4653432" y="0"/>
                  </a:lnTo>
                  <a:lnTo>
                    <a:pt x="4653432" y="2057158"/>
                  </a:lnTo>
                  <a:lnTo>
                    <a:pt x="0" y="205715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836955"/>
            <a:ext cx="501205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F1113"/>
                </a:solidFill>
                <a:latin typeface="Arial"/>
                <a:cs typeface="Arial"/>
              </a:rPr>
              <a:t>Gradient</a:t>
            </a:r>
            <a:r>
              <a:rPr dirty="0" sz="3200" spc="-40">
                <a:solidFill>
                  <a:srgbClr val="0F1113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F1113"/>
                </a:solidFill>
                <a:latin typeface="Arial"/>
                <a:cs typeface="Arial"/>
              </a:rPr>
              <a:t>Descent</a:t>
            </a:r>
            <a:r>
              <a:rPr dirty="0" sz="3200" spc="-30">
                <a:solidFill>
                  <a:srgbClr val="0F1113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0F1113"/>
                </a:solidFill>
                <a:latin typeface="Arial"/>
                <a:cs typeface="Arial"/>
              </a:rPr>
              <a:t>Algorithm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486585"/>
            <a:ext cx="8985250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Now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linear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regression,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rather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having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manually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try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read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contour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plot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for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best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which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isn't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really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good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procedure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also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won't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work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once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get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complex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machine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models.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What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really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want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  <a:p>
            <a:pPr marL="12700" marR="111125">
              <a:lnSpc>
                <a:spcPct val="116700"/>
              </a:lnSpc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efficient algorithm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 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can write in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code for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automatically finding 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values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of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 they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give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 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best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fit line.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minimizes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 cost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function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j.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algorithm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called</a:t>
            </a:r>
            <a:r>
              <a:rPr dirty="0" sz="2000" spc="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F1113"/>
                </a:solidFill>
                <a:latin typeface="Times New Roman"/>
                <a:cs typeface="Times New Roman"/>
              </a:rPr>
              <a:t>gradient</a:t>
            </a:r>
            <a:r>
              <a:rPr dirty="0" sz="2000" spc="-5" b="1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0F1113"/>
                </a:solidFill>
                <a:latin typeface="Times New Roman"/>
                <a:cs typeface="Times New Roman"/>
              </a:rPr>
              <a:t>descent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852" y="613854"/>
            <a:ext cx="928179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Gradient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descent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iterative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optimization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algorithm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machine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learning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 </a:t>
            </a:r>
            <a:r>
              <a:rPr dirty="0" sz="2000">
                <a:latin typeface="Times New Roman"/>
                <a:cs typeface="Times New Roman"/>
              </a:rPr>
              <a:t>minimum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function.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works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repeatedly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adjusting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parameters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based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direction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steepest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descent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function,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essentially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"walking</a:t>
            </a:r>
            <a:r>
              <a:rPr dirty="0" sz="2000" spc="-10">
                <a:latin typeface="Times New Roman"/>
                <a:cs typeface="Times New Roman"/>
              </a:rPr>
              <a:t> downhill"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lowest</a:t>
            </a:r>
            <a:r>
              <a:rPr dirty="0" sz="2000" spc="-10">
                <a:latin typeface="Times New Roman"/>
                <a:cs typeface="Times New Roman"/>
              </a:rPr>
              <a:t> point.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12138" y="2804312"/>
            <a:ext cx="5197475" cy="2581275"/>
            <a:chOff x="1612138" y="2804312"/>
            <a:chExt cx="5197475" cy="2581275"/>
          </a:xfrm>
        </p:grpSpPr>
        <p:sp>
          <p:nvSpPr>
            <p:cNvPr id="4" name="object 4" descr=""/>
            <p:cNvSpPr/>
            <p:nvPr/>
          </p:nvSpPr>
          <p:spPr>
            <a:xfrm>
              <a:off x="1618488" y="2810662"/>
              <a:ext cx="5184775" cy="2568575"/>
            </a:xfrm>
            <a:custGeom>
              <a:avLst/>
              <a:gdLst/>
              <a:ahLst/>
              <a:cxnLst/>
              <a:rect l="l" t="t" r="r" b="b"/>
              <a:pathLst>
                <a:path w="5184775" h="2568575">
                  <a:moveTo>
                    <a:pt x="0" y="0"/>
                  </a:moveTo>
                  <a:lnTo>
                    <a:pt x="5184648" y="0"/>
                  </a:lnTo>
                  <a:lnTo>
                    <a:pt x="5184648" y="2568575"/>
                  </a:lnTo>
                  <a:lnTo>
                    <a:pt x="0" y="256857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488" y="2810662"/>
              <a:ext cx="5184648" cy="256857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18488" y="2810662"/>
              <a:ext cx="5184775" cy="2568575"/>
            </a:xfrm>
            <a:custGeom>
              <a:avLst/>
              <a:gdLst/>
              <a:ahLst/>
              <a:cxnLst/>
              <a:rect l="l" t="t" r="r" b="b"/>
              <a:pathLst>
                <a:path w="5184775" h="2568575">
                  <a:moveTo>
                    <a:pt x="0" y="0"/>
                  </a:moveTo>
                  <a:lnTo>
                    <a:pt x="5184648" y="0"/>
                  </a:lnTo>
                  <a:lnTo>
                    <a:pt x="5184648" y="2568575"/>
                  </a:lnTo>
                  <a:lnTo>
                    <a:pt x="0" y="256857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1294841"/>
            <a:ext cx="496252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What</a:t>
            </a:r>
            <a:r>
              <a:rPr dirty="0" sz="3200" spc="-30"/>
              <a:t> </a:t>
            </a:r>
            <a:r>
              <a:rPr dirty="0" sz="3200"/>
              <a:t>is</a:t>
            </a:r>
            <a:r>
              <a:rPr dirty="0" sz="3200" spc="-25"/>
              <a:t> </a:t>
            </a:r>
            <a:r>
              <a:rPr dirty="0" sz="3200"/>
              <a:t>Machine</a:t>
            </a:r>
            <a:r>
              <a:rPr dirty="0" sz="3200" spc="-30"/>
              <a:t> </a:t>
            </a:r>
            <a:r>
              <a:rPr dirty="0" sz="3200" spc="-10"/>
              <a:t>Learning?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929549"/>
            <a:ext cx="8775700" cy="2212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 the field 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study that gives computers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 ability to learn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without being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explicitly Programmed.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00">
                <a:latin typeface="Times New Roman"/>
                <a:cs typeface="Times New Roman"/>
              </a:rPr>
              <a:t>Machine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Learning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Algorithms</a:t>
            </a:r>
            <a:endParaRPr sz="2400">
              <a:latin typeface="Times New Roman"/>
              <a:cs typeface="Times New Roman"/>
            </a:endParaRPr>
          </a:p>
          <a:p>
            <a:pPr marL="367665" indent="-354965">
              <a:lnSpc>
                <a:spcPct val="100000"/>
              </a:lnSpc>
              <a:spcBef>
                <a:spcPts val="1585"/>
              </a:spcBef>
              <a:buClr>
                <a:srgbClr val="5FA434"/>
              </a:buClr>
              <a:buFont typeface="Segoe UI Symbol"/>
              <a:buChar char="➢"/>
              <a:tabLst>
                <a:tab pos="367665" algn="l"/>
              </a:tabLst>
            </a:pPr>
            <a:r>
              <a:rPr dirty="0" sz="2000">
                <a:latin typeface="Times New Roman"/>
                <a:cs typeface="Times New Roman"/>
              </a:rPr>
              <a:t>Supervised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Learning</a:t>
            </a:r>
            <a:endParaRPr sz="2000">
              <a:latin typeface="Times New Roman"/>
              <a:cs typeface="Times New Roman"/>
            </a:endParaRPr>
          </a:p>
          <a:p>
            <a:pPr marL="367665" indent="-354965">
              <a:lnSpc>
                <a:spcPct val="100000"/>
              </a:lnSpc>
              <a:spcBef>
                <a:spcPts val="1480"/>
              </a:spcBef>
              <a:buClr>
                <a:srgbClr val="5FA434"/>
              </a:buClr>
              <a:buFont typeface="Segoe UI Symbol"/>
              <a:buChar char="➢"/>
              <a:tabLst>
                <a:tab pos="367665" algn="l"/>
              </a:tabLst>
            </a:pPr>
            <a:r>
              <a:rPr dirty="0" sz="2000">
                <a:latin typeface="Times New Roman"/>
                <a:cs typeface="Times New Roman"/>
              </a:rPr>
              <a:t>Unsupervised</a:t>
            </a:r>
            <a:r>
              <a:rPr dirty="0" sz="2000" spc="-10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Learning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446925"/>
            <a:ext cx="658304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Gradient</a:t>
            </a:r>
            <a:r>
              <a:rPr dirty="0" sz="3200" spc="-90"/>
              <a:t> </a:t>
            </a:r>
            <a:r>
              <a:rPr dirty="0" sz="3200"/>
              <a:t>descent</a:t>
            </a:r>
            <a:r>
              <a:rPr dirty="0" sz="3200" spc="-85"/>
              <a:t> </a:t>
            </a:r>
            <a:r>
              <a:rPr dirty="0" sz="3200"/>
              <a:t>Algorithm</a:t>
            </a:r>
            <a:r>
              <a:rPr dirty="0" sz="3200" spc="-85"/>
              <a:t> </a:t>
            </a:r>
            <a:r>
              <a:rPr dirty="0" sz="3200" spc="-10"/>
              <a:t>working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983665"/>
            <a:ext cx="9079230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5745">
              <a:lnSpc>
                <a:spcPct val="116700"/>
              </a:lnSpc>
              <a:spcBef>
                <a:spcPts val="1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symbol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here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Greek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alphabet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Alpha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equation,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Alpha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also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called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the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rate.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rate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usually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small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positive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number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between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0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 1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16700"/>
              </a:lnSpc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might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say,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0.01.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Alpha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does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basically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controls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how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big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step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take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downhill.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Alpha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very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large,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corresponds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very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aggressive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gradient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descent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procedure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trying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take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huge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steps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downhill.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If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Alpha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very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small,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you'd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taking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small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baby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steps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downhill.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derivative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term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50">
                <a:solidFill>
                  <a:srgbClr val="0F1113"/>
                </a:solidFill>
                <a:latin typeface="Times New Roman"/>
                <a:cs typeface="Times New Roman"/>
              </a:rPr>
              <a:t>I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drew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magenta box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around as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telling 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 which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direction 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want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 take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your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baby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step.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 combination with 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 rate Alpha, it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also determines the size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 the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steps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want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take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downhill.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618547" y="4355172"/>
            <a:ext cx="5312410" cy="2350770"/>
            <a:chOff x="3618547" y="4355172"/>
            <a:chExt cx="5312410" cy="2350770"/>
          </a:xfrm>
        </p:grpSpPr>
        <p:sp>
          <p:nvSpPr>
            <p:cNvPr id="5" name="object 5" descr=""/>
            <p:cNvSpPr/>
            <p:nvPr/>
          </p:nvSpPr>
          <p:spPr>
            <a:xfrm>
              <a:off x="3624897" y="4361522"/>
              <a:ext cx="5299710" cy="2338070"/>
            </a:xfrm>
            <a:custGeom>
              <a:avLst/>
              <a:gdLst/>
              <a:ahLst/>
              <a:cxnLst/>
              <a:rect l="l" t="t" r="r" b="b"/>
              <a:pathLst>
                <a:path w="5299709" h="2338070">
                  <a:moveTo>
                    <a:pt x="0" y="0"/>
                  </a:moveTo>
                  <a:lnTo>
                    <a:pt x="5299646" y="0"/>
                  </a:lnTo>
                  <a:lnTo>
                    <a:pt x="5299646" y="2337650"/>
                  </a:lnTo>
                  <a:lnTo>
                    <a:pt x="0" y="233765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4897" y="4361522"/>
              <a:ext cx="5299646" cy="2337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624897" y="4361522"/>
              <a:ext cx="5299710" cy="2338070"/>
            </a:xfrm>
            <a:custGeom>
              <a:avLst/>
              <a:gdLst/>
              <a:ahLst/>
              <a:cxnLst/>
              <a:rect l="l" t="t" r="r" b="b"/>
              <a:pathLst>
                <a:path w="5299709" h="2338070">
                  <a:moveTo>
                    <a:pt x="0" y="0"/>
                  </a:moveTo>
                  <a:lnTo>
                    <a:pt x="5299646" y="0"/>
                  </a:lnTo>
                  <a:lnTo>
                    <a:pt x="5299646" y="2337650"/>
                  </a:lnTo>
                  <a:lnTo>
                    <a:pt x="0" y="233765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852" y="205917"/>
            <a:ext cx="9172575" cy="55880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also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have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assignment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operations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update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looks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very</a:t>
            </a:r>
            <a:endParaRPr sz="2000">
              <a:latin typeface="Times New Roman"/>
              <a:cs typeface="Times New Roman"/>
            </a:endParaRPr>
          </a:p>
          <a:p>
            <a:pPr marL="12700" marR="231775">
              <a:lnSpc>
                <a:spcPct val="116700"/>
              </a:lnSpc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similar.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 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assigned the old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 of b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minus the learning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rate Alpha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times this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slightly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different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derivative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term,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d/db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J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wb.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Remember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graph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surface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plot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taking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baby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steps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until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get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bottom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well,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the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gradient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descent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algorithm,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going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repeat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these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two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update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steps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until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the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algorithm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converges.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converges,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mean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reach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point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local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minimum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longer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change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much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with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each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additional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step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50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take.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Now,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there's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subtle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detail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about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how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correctly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semantic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gradient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descent,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going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update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two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parameters,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b.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update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takes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place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both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parameters,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important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detail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gradient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descent,</a:t>
            </a:r>
            <a:endParaRPr sz="20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16700"/>
              </a:lnSpc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want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simultaneously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update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meaning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want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update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both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parameters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 same time.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What I mean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by that, 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 in this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expression, you're going 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update </a:t>
            </a:r>
            <a:r>
              <a:rPr dirty="0" sz="2000" spc="-50">
                <a:solidFill>
                  <a:srgbClr val="0F1113"/>
                </a:solidFill>
                <a:latin typeface="Times New Roman"/>
                <a:cs typeface="Times New Roman"/>
              </a:rPr>
              <a:t>w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from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old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new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also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updating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from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its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oldest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new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value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implement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compute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right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side,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computing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5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endParaRPr sz="2000">
              <a:latin typeface="Times New Roman"/>
              <a:cs typeface="Times New Roman"/>
            </a:endParaRPr>
          </a:p>
          <a:p>
            <a:pPr marL="240665">
              <a:lnSpc>
                <a:spcPts val="1800"/>
              </a:lnSpc>
            </a:pP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simultaneously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at 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same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time, update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 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new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values.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44752"/>
            <a:ext cx="5396776" cy="39136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3433" y="777303"/>
            <a:ext cx="463296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Working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gradient</a:t>
            </a:r>
            <a:r>
              <a:rPr dirty="0" spc="-15"/>
              <a:t> </a:t>
            </a:r>
            <a:r>
              <a:rPr dirty="0" spc="-10"/>
              <a:t>descent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301625">
              <a:lnSpc>
                <a:spcPct val="100000"/>
              </a:lnSpc>
              <a:spcBef>
                <a:spcPts val="100"/>
              </a:spcBef>
            </a:pPr>
            <a:r>
              <a:rPr dirty="0"/>
              <a:t>If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point</a:t>
            </a:r>
            <a:r>
              <a:rPr dirty="0" spc="-5"/>
              <a:t> </a:t>
            </a:r>
            <a:r>
              <a:rPr dirty="0"/>
              <a:t>is</a:t>
            </a:r>
            <a:r>
              <a:rPr dirty="0" spc="-5"/>
              <a:t> </a:t>
            </a:r>
            <a:r>
              <a:rPr dirty="0"/>
              <a:t>at</a:t>
            </a:r>
            <a:r>
              <a:rPr dirty="0" spc="-5"/>
              <a:t> </a:t>
            </a:r>
            <a:r>
              <a:rPr dirty="0"/>
              <a:t>right</a:t>
            </a:r>
            <a:r>
              <a:rPr dirty="0" spc="-5"/>
              <a:t> </a:t>
            </a:r>
            <a:r>
              <a:rPr dirty="0"/>
              <a:t>side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5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curve,then</a:t>
            </a:r>
            <a:r>
              <a:rPr dirty="0" spc="-5"/>
              <a:t> </a:t>
            </a:r>
            <a:r>
              <a:rPr dirty="0" spc="-25"/>
              <a:t>the </a:t>
            </a:r>
            <a:r>
              <a:rPr dirty="0"/>
              <a:t>derivative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that</a:t>
            </a:r>
            <a:r>
              <a:rPr dirty="0" spc="-10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positive</a:t>
            </a:r>
            <a:r>
              <a:rPr dirty="0" spc="-10"/>
              <a:t> </a:t>
            </a:r>
            <a:r>
              <a:rPr dirty="0"/>
              <a:t>number,so</a:t>
            </a:r>
            <a:r>
              <a:rPr dirty="0" spc="-10"/>
              <a:t> </a:t>
            </a:r>
            <a:r>
              <a:rPr dirty="0"/>
              <a:t>when</a:t>
            </a:r>
            <a:r>
              <a:rPr dirty="0" spc="-5"/>
              <a:t> </a:t>
            </a:r>
            <a:r>
              <a:rPr dirty="0" spc="-25"/>
              <a:t>we </a:t>
            </a:r>
            <a:r>
              <a:rPr dirty="0"/>
              <a:t>subtract</a:t>
            </a:r>
            <a:r>
              <a:rPr dirty="0" spc="-10"/>
              <a:t> </a:t>
            </a:r>
            <a:r>
              <a:rPr dirty="0"/>
              <a:t>that</a:t>
            </a:r>
            <a:r>
              <a:rPr dirty="0" spc="-10"/>
              <a:t> </a:t>
            </a:r>
            <a:r>
              <a:rPr dirty="0"/>
              <a:t>+ve</a:t>
            </a:r>
            <a:r>
              <a:rPr dirty="0" spc="-5"/>
              <a:t> </a:t>
            </a:r>
            <a:r>
              <a:rPr dirty="0"/>
              <a:t>number</a:t>
            </a:r>
            <a:r>
              <a:rPr dirty="0" spc="-10"/>
              <a:t> </a:t>
            </a:r>
            <a:r>
              <a:rPr dirty="0"/>
              <a:t>from</a:t>
            </a:r>
            <a:r>
              <a:rPr dirty="0" spc="-5"/>
              <a:t> </a:t>
            </a:r>
            <a:r>
              <a:rPr dirty="0"/>
              <a:t>w</a:t>
            </a:r>
            <a:r>
              <a:rPr dirty="0" spc="-10"/>
              <a:t> </a:t>
            </a:r>
            <a:r>
              <a:rPr dirty="0"/>
              <a:t>then</a:t>
            </a:r>
            <a:r>
              <a:rPr dirty="0" spc="-5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/>
              <a:t>w</a:t>
            </a:r>
            <a:r>
              <a:rPr dirty="0" spc="-5"/>
              <a:t> </a:t>
            </a:r>
            <a:r>
              <a:rPr dirty="0"/>
              <a:t>value</a:t>
            </a:r>
            <a:r>
              <a:rPr dirty="0" spc="-10"/>
              <a:t> </a:t>
            </a:r>
            <a:r>
              <a:rPr dirty="0" spc="-25"/>
              <a:t>is </a:t>
            </a:r>
            <a:r>
              <a:rPr dirty="0"/>
              <a:t>decreased,which</a:t>
            </a:r>
            <a:r>
              <a:rPr dirty="0" spc="-15"/>
              <a:t> </a:t>
            </a:r>
            <a:r>
              <a:rPr dirty="0"/>
              <a:t>means</a:t>
            </a:r>
            <a:r>
              <a:rPr dirty="0" spc="-10"/>
              <a:t> </a:t>
            </a:r>
            <a:r>
              <a:rPr dirty="0"/>
              <a:t>it</a:t>
            </a:r>
            <a:r>
              <a:rPr dirty="0" spc="-15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coming</a:t>
            </a:r>
            <a:r>
              <a:rPr dirty="0" spc="-10"/>
              <a:t> </a:t>
            </a:r>
            <a:r>
              <a:rPr dirty="0"/>
              <a:t>towards</a:t>
            </a:r>
            <a:r>
              <a:rPr dirty="0" spc="-15"/>
              <a:t> </a:t>
            </a:r>
            <a:r>
              <a:rPr dirty="0" spc="-25"/>
              <a:t>the </a:t>
            </a:r>
            <a:r>
              <a:rPr dirty="0" spc="-10"/>
              <a:t>minimum.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</a:p>
          <a:p>
            <a:pPr marL="12700" marR="5080">
              <a:lnSpc>
                <a:spcPct val="100000"/>
              </a:lnSpc>
            </a:pPr>
            <a:r>
              <a:rPr dirty="0"/>
              <a:t>If</a:t>
            </a:r>
            <a:r>
              <a:rPr dirty="0" spc="-5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point</a:t>
            </a:r>
            <a:r>
              <a:rPr dirty="0" spc="-5"/>
              <a:t> </a:t>
            </a:r>
            <a:r>
              <a:rPr dirty="0"/>
              <a:t>is at</a:t>
            </a:r>
            <a:r>
              <a:rPr dirty="0" spc="-5"/>
              <a:t> </a:t>
            </a:r>
            <a:r>
              <a:rPr dirty="0"/>
              <a:t>left</a:t>
            </a:r>
            <a:r>
              <a:rPr dirty="0" spc="-5"/>
              <a:t> </a:t>
            </a:r>
            <a:r>
              <a:rPr dirty="0"/>
              <a:t>side</a:t>
            </a:r>
            <a:r>
              <a:rPr dirty="0" spc="-5"/>
              <a:t> </a:t>
            </a:r>
            <a:r>
              <a:rPr dirty="0"/>
              <a:t>of the</a:t>
            </a:r>
            <a:r>
              <a:rPr dirty="0" spc="-5"/>
              <a:t> </a:t>
            </a:r>
            <a:r>
              <a:rPr dirty="0"/>
              <a:t>curve,then</a:t>
            </a:r>
            <a:r>
              <a:rPr dirty="0" spc="-5"/>
              <a:t> </a:t>
            </a:r>
            <a:r>
              <a:rPr dirty="0" spc="-25"/>
              <a:t>the </a:t>
            </a:r>
            <a:r>
              <a:rPr dirty="0"/>
              <a:t>derivative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that</a:t>
            </a:r>
            <a:r>
              <a:rPr dirty="0" spc="-10"/>
              <a:t> </a:t>
            </a:r>
            <a:r>
              <a:rPr dirty="0"/>
              <a:t>is</a:t>
            </a:r>
            <a:r>
              <a:rPr dirty="0" spc="-5"/>
              <a:t> </a:t>
            </a:r>
            <a:r>
              <a:rPr dirty="0"/>
              <a:t>negative</a:t>
            </a:r>
            <a:r>
              <a:rPr dirty="0" spc="-10"/>
              <a:t> </a:t>
            </a:r>
            <a:r>
              <a:rPr dirty="0"/>
              <a:t>number,so</a:t>
            </a:r>
            <a:r>
              <a:rPr dirty="0" spc="-10"/>
              <a:t> </a:t>
            </a:r>
            <a:r>
              <a:rPr dirty="0"/>
              <a:t>when</a:t>
            </a:r>
            <a:r>
              <a:rPr dirty="0" spc="-5"/>
              <a:t> </a:t>
            </a:r>
            <a:r>
              <a:rPr dirty="0" spc="-25"/>
              <a:t>we </a:t>
            </a:r>
            <a:r>
              <a:rPr dirty="0"/>
              <a:t>subtract</a:t>
            </a:r>
            <a:r>
              <a:rPr dirty="0" spc="-10"/>
              <a:t> </a:t>
            </a:r>
            <a:r>
              <a:rPr dirty="0"/>
              <a:t>that</a:t>
            </a:r>
            <a:r>
              <a:rPr dirty="0" spc="-5"/>
              <a:t> </a:t>
            </a:r>
            <a:r>
              <a:rPr dirty="0" spc="-10"/>
              <a:t>-</a:t>
            </a:r>
            <a:r>
              <a:rPr dirty="0"/>
              <a:t>ve</a:t>
            </a:r>
            <a:r>
              <a:rPr dirty="0" spc="-5"/>
              <a:t> </a:t>
            </a:r>
            <a:r>
              <a:rPr dirty="0"/>
              <a:t>number(ideally</a:t>
            </a:r>
            <a:r>
              <a:rPr dirty="0" spc="-5"/>
              <a:t> </a:t>
            </a:r>
            <a:r>
              <a:rPr dirty="0"/>
              <a:t>adding</a:t>
            </a:r>
            <a:r>
              <a:rPr dirty="0" spc="-10"/>
              <a:t> </a:t>
            </a:r>
            <a:r>
              <a:rPr dirty="0"/>
              <a:t>because</a:t>
            </a:r>
            <a:r>
              <a:rPr dirty="0" spc="-5"/>
              <a:t> </a:t>
            </a:r>
            <a:r>
              <a:rPr dirty="0" spc="-10"/>
              <a:t>-*-</a:t>
            </a:r>
            <a:r>
              <a:rPr dirty="0" spc="-25"/>
              <a:t>=+) </a:t>
            </a:r>
            <a:r>
              <a:rPr dirty="0"/>
              <a:t>from</a:t>
            </a:r>
            <a:r>
              <a:rPr dirty="0" spc="-10"/>
              <a:t> </a:t>
            </a:r>
            <a:r>
              <a:rPr dirty="0"/>
              <a:t>w</a:t>
            </a:r>
            <a:r>
              <a:rPr dirty="0" spc="-5"/>
              <a:t> </a:t>
            </a:r>
            <a:r>
              <a:rPr dirty="0"/>
              <a:t>then</a:t>
            </a:r>
            <a:r>
              <a:rPr dirty="0" spc="-5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/>
              <a:t>w</a:t>
            </a:r>
            <a:r>
              <a:rPr dirty="0" spc="-5"/>
              <a:t> </a:t>
            </a:r>
            <a:r>
              <a:rPr dirty="0"/>
              <a:t>value</a:t>
            </a:r>
            <a:r>
              <a:rPr dirty="0" spc="-5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increases,which</a:t>
            </a:r>
            <a:r>
              <a:rPr dirty="0" spc="-5"/>
              <a:t> </a:t>
            </a:r>
            <a:r>
              <a:rPr dirty="0"/>
              <a:t>means</a:t>
            </a:r>
            <a:r>
              <a:rPr dirty="0" spc="-5"/>
              <a:t> </a:t>
            </a:r>
            <a:r>
              <a:rPr dirty="0"/>
              <a:t>it</a:t>
            </a:r>
            <a:r>
              <a:rPr dirty="0" spc="-10"/>
              <a:t> </a:t>
            </a:r>
            <a:r>
              <a:rPr dirty="0" spc="-25"/>
              <a:t>is </a:t>
            </a:r>
            <a:r>
              <a:rPr dirty="0"/>
              <a:t>coming</a:t>
            </a:r>
            <a:r>
              <a:rPr dirty="0" spc="-20"/>
              <a:t> </a:t>
            </a:r>
            <a:r>
              <a:rPr dirty="0"/>
              <a:t>towards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 spc="-10"/>
              <a:t>minimum.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852" y="215442"/>
            <a:ext cx="895731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choice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 learning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rate,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alpha will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have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huge impact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efficiency 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your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implementation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gradient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descent.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alpha,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rate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chosen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poorly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rate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descent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even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work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all.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7058" y="2014588"/>
            <a:ext cx="6662166" cy="37861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352297"/>
            <a:ext cx="9110980" cy="601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5FA434"/>
              </a:buClr>
              <a:buFont typeface="Segoe UI Symbol"/>
              <a:buChar char="➢"/>
              <a:tabLst>
                <a:tab pos="241300" algn="l"/>
              </a:tabLst>
            </a:pP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if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rate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small,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then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gradient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descents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will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work,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but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will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slow.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will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take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very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long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time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because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it's</a:t>
            </a:r>
            <a:endParaRPr sz="14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1175"/>
              </a:spcBef>
            </a:pP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going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take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these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tiny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tiny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baby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steps.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it’s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going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need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lot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steps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before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gets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anywhere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close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minimum.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709673"/>
            <a:ext cx="8877935" cy="3794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5FA434"/>
              </a:buClr>
              <a:buFont typeface="Segoe UI Symbol"/>
              <a:buChar char="➢"/>
              <a:tabLst>
                <a:tab pos="285115" algn="l"/>
              </a:tabLst>
            </a:pP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let's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start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grating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descent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with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value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here.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it's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actually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already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pretty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close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minimum.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66700"/>
              </a:lnSpc>
            </a:pP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decorative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points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right.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But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if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rate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large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then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update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very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giant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step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all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over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here.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that’s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point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function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J.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move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from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point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left,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all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point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the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right.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now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cost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has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actually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gotten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worse.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has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increased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because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started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out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at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value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after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step,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actually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increased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value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here.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Now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derivative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new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point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says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decrease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but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when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rate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is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too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big.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Then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take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huge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step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going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from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all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out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here.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now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you've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gotten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point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and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again,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if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rate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too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big.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Then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take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another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huge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step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with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acceleration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overshoot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minimum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again.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now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point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right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more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time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do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another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update.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end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up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all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so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now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point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here.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notice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actually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getting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further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further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away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from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minimum.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if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rate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too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large,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then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creating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sense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may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overshoot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may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never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reach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minimum.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another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0F1113"/>
                </a:solidFill>
                <a:latin typeface="Times New Roman"/>
                <a:cs typeface="Times New Roman"/>
              </a:rPr>
              <a:t>to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say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great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intersect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may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fail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converge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may</a:t>
            </a:r>
            <a:r>
              <a:rPr dirty="0" sz="14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F1113"/>
                </a:solidFill>
                <a:latin typeface="Times New Roman"/>
                <a:cs typeface="Times New Roman"/>
              </a:rPr>
              <a:t>even</a:t>
            </a:r>
            <a:r>
              <a:rPr dirty="0" sz="14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F1113"/>
                </a:solidFill>
                <a:latin typeface="Times New Roman"/>
                <a:cs typeface="Times New Roman"/>
              </a:rPr>
              <a:t>diverge.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So,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here's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another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question,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wondering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already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 point here. So that your cost J 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already at a local minimum. What do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you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think?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step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gradient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descent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will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if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you've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already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reached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minimum?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1517903"/>
            <a:ext cx="6779018" cy="36434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49" y="627494"/>
            <a:ext cx="5140960" cy="2954655"/>
            <a:chOff x="-6349" y="627494"/>
            <a:chExt cx="5140960" cy="2954655"/>
          </a:xfrm>
        </p:grpSpPr>
        <p:sp>
          <p:nvSpPr>
            <p:cNvPr id="3" name="object 3" descr=""/>
            <p:cNvSpPr/>
            <p:nvPr/>
          </p:nvSpPr>
          <p:spPr>
            <a:xfrm>
              <a:off x="0" y="633844"/>
              <a:ext cx="5128260" cy="2941955"/>
            </a:xfrm>
            <a:custGeom>
              <a:avLst/>
              <a:gdLst/>
              <a:ahLst/>
              <a:cxnLst/>
              <a:rect l="l" t="t" r="r" b="b"/>
              <a:pathLst>
                <a:path w="5128260" h="2941954">
                  <a:moveTo>
                    <a:pt x="0" y="0"/>
                  </a:moveTo>
                  <a:lnTo>
                    <a:pt x="5127956" y="0"/>
                  </a:lnTo>
                  <a:lnTo>
                    <a:pt x="5127956" y="2941459"/>
                  </a:lnTo>
                  <a:lnTo>
                    <a:pt x="0" y="294145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3844"/>
              <a:ext cx="5127956" cy="294145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633844"/>
              <a:ext cx="5128260" cy="2941955"/>
            </a:xfrm>
            <a:custGeom>
              <a:avLst/>
              <a:gdLst/>
              <a:ahLst/>
              <a:cxnLst/>
              <a:rect l="l" t="t" r="r" b="b"/>
              <a:pathLst>
                <a:path w="5128260" h="2941954">
                  <a:moveTo>
                    <a:pt x="0" y="0"/>
                  </a:moveTo>
                  <a:lnTo>
                    <a:pt x="5127956" y="0"/>
                  </a:lnTo>
                  <a:lnTo>
                    <a:pt x="5127956" y="2941459"/>
                  </a:lnTo>
                  <a:lnTo>
                    <a:pt x="0" y="294145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292344" y="528039"/>
            <a:ext cx="6763384" cy="468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86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function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shown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here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isn't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square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error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cost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function,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cost </a:t>
            </a:r>
            <a:r>
              <a:rPr dirty="0" sz="1800">
                <a:latin typeface="Times New Roman"/>
                <a:cs typeface="Times New Roman"/>
              </a:rPr>
              <a:t>function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two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local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minima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corresponding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two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valleys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visible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in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graph.Now,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let's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suppose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after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some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number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steps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gradient </a:t>
            </a:r>
            <a:r>
              <a:rPr dirty="0" sz="1800">
                <a:latin typeface="Times New Roman"/>
                <a:cs typeface="Times New Roman"/>
              </a:rPr>
              <a:t>descent,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parameter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value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say,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5.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current </a:t>
            </a:r>
            <a:r>
              <a:rPr dirty="0" sz="1800">
                <a:latin typeface="Times New Roman"/>
                <a:cs typeface="Times New Roman"/>
              </a:rPr>
              <a:t>value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W.This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means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you're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point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cost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function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which </a:t>
            </a:r>
            <a:r>
              <a:rPr dirty="0" sz="1800">
                <a:latin typeface="Times New Roman"/>
                <a:cs typeface="Times New Roman"/>
              </a:rPr>
              <a:t>happens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local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minimum</a:t>
            </a:r>
            <a:r>
              <a:rPr dirty="0" sz="1800">
                <a:latin typeface="Times New Roman"/>
                <a:cs typeface="Times New Roman"/>
              </a:rPr>
              <a:t>.It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turns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out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draw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tangent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function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point,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slope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line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 </a:t>
            </a:r>
            <a:r>
              <a:rPr dirty="0" sz="1800" b="1">
                <a:latin typeface="Times New Roman"/>
                <a:cs typeface="Times New Roman"/>
              </a:rPr>
              <a:t>zero</a:t>
            </a:r>
            <a:r>
              <a:rPr dirty="0" sz="1800">
                <a:latin typeface="Times New Roman"/>
                <a:cs typeface="Times New Roman"/>
              </a:rPr>
              <a:t>.Thus,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the </a:t>
            </a:r>
            <a:r>
              <a:rPr dirty="0" sz="1800">
                <a:latin typeface="Times New Roman"/>
                <a:cs typeface="Times New Roman"/>
              </a:rPr>
              <a:t>derivative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term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here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equal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zero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current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value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W.</a:t>
            </a:r>
            <a:r>
              <a:rPr dirty="0" sz="1800" spc="5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Therefore,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your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gradient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descent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update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becomes: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W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=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−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α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×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12700" marR="136969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Here,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α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learning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rate,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derivative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term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zero. </a:t>
            </a:r>
            <a:r>
              <a:rPr dirty="0" sz="1800">
                <a:latin typeface="Times New Roman"/>
                <a:cs typeface="Times New Roman"/>
              </a:rPr>
              <a:t>So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same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-10">
                <a:latin typeface="Times New Roman"/>
                <a:cs typeface="Times New Roman"/>
              </a:rPr>
              <a:t> saying: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W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=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  <a:p>
            <a:pPr marL="12700" marR="31940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means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you're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already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local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minimum,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gradient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descent </a:t>
            </a:r>
            <a:r>
              <a:rPr dirty="0" sz="1800">
                <a:latin typeface="Times New Roman"/>
                <a:cs typeface="Times New Roman"/>
              </a:rPr>
              <a:t>leaves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unchanged,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because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just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updates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new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value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exact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same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old </a:t>
            </a:r>
            <a:r>
              <a:rPr dirty="0" sz="1800">
                <a:latin typeface="Times New Roman"/>
                <a:cs typeface="Times New Roman"/>
              </a:rPr>
              <a:t>value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W.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660134"/>
            <a:ext cx="7367905" cy="970280"/>
          </a:xfrm>
          <a:prstGeom prst="rect"/>
        </p:spPr>
        <p:txBody>
          <a:bodyPr wrap="square" lIns="0" tIns="53340" rIns="0" bIns="0" rtlCol="0" vert="horz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Gradient</a:t>
            </a:r>
            <a:r>
              <a:rPr dirty="0" sz="3200" spc="-5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descent</a:t>
            </a:r>
            <a:r>
              <a:rPr dirty="0" sz="3200" spc="-5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can</a:t>
            </a:r>
            <a:r>
              <a:rPr dirty="0" sz="3200" spc="-5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reach</a:t>
            </a:r>
            <a:r>
              <a:rPr dirty="0" sz="3200" spc="-5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3200" spc="-5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local</a:t>
            </a:r>
            <a:r>
              <a:rPr dirty="0" sz="3200" spc="-5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0F1113"/>
                </a:solidFill>
                <a:latin typeface="Times New Roman"/>
                <a:cs typeface="Times New Roman"/>
              </a:rPr>
              <a:t>minimum,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even</a:t>
            </a:r>
            <a:r>
              <a:rPr dirty="0" sz="32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with</a:t>
            </a:r>
            <a:r>
              <a:rPr dirty="0" sz="32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32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fixed</a:t>
            </a:r>
            <a:r>
              <a:rPr dirty="0" sz="32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32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F1113"/>
                </a:solidFill>
                <a:latin typeface="Times New Roman"/>
                <a:cs typeface="Times New Roman"/>
              </a:rPr>
              <a:t>rate</a:t>
            </a:r>
            <a:r>
              <a:rPr dirty="0" sz="32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0F1113"/>
                </a:solidFill>
                <a:latin typeface="Times New Roman"/>
                <a:cs typeface="Times New Roman"/>
              </a:rPr>
              <a:t>alpha?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2040737"/>
            <a:ext cx="7670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 spc="-20">
                <a:latin typeface="Georgia"/>
                <a:cs typeface="Georgia"/>
              </a:rPr>
              <a:t>Zfgh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2091131"/>
            <a:ext cx="5368632" cy="267573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Gradient</a:t>
            </a:r>
            <a:r>
              <a:rPr dirty="0" sz="3200" spc="-55"/>
              <a:t> </a:t>
            </a:r>
            <a:r>
              <a:rPr dirty="0" sz="3200"/>
              <a:t>Descent</a:t>
            </a:r>
            <a:r>
              <a:rPr dirty="0" sz="3200" spc="-55"/>
              <a:t> </a:t>
            </a:r>
            <a:r>
              <a:rPr dirty="0" sz="3200"/>
              <a:t>for</a:t>
            </a:r>
            <a:r>
              <a:rPr dirty="0" sz="3200" spc="-55"/>
              <a:t> </a:t>
            </a:r>
            <a:r>
              <a:rPr dirty="0" sz="3200"/>
              <a:t>Linear</a:t>
            </a:r>
            <a:r>
              <a:rPr dirty="0" sz="3200" spc="-55"/>
              <a:t> </a:t>
            </a:r>
            <a:r>
              <a:rPr dirty="0" sz="3200" spc="-10"/>
              <a:t>Regression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2040737"/>
            <a:ext cx="6521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 spc="-25">
                <a:latin typeface="Georgia"/>
                <a:cs typeface="Georgia"/>
              </a:rPr>
              <a:t>Kjh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1066473"/>
            <a:ext cx="5166436" cy="249168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4693" y="3691940"/>
            <a:ext cx="5288343" cy="264140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375652" y="2432087"/>
            <a:ext cx="421132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Georgia"/>
                <a:cs typeface="Georgia"/>
              </a:rPr>
              <a:t>Refer</a:t>
            </a:r>
            <a:r>
              <a:rPr dirty="0" sz="1800" spc="-5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to </a:t>
            </a:r>
            <a:r>
              <a:rPr dirty="0" sz="1800" spc="-10" b="1">
                <a:latin typeface="Georgia"/>
                <a:cs typeface="Georgia"/>
              </a:rPr>
              <a:t>C1_W1_Lab04_Gradient_Descent_ </a:t>
            </a:r>
            <a:r>
              <a:rPr dirty="0" sz="1800" spc="-20" b="1">
                <a:latin typeface="Georgia"/>
                <a:cs typeface="Georgia"/>
              </a:rPr>
              <a:t>Soln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864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60A8DB"/>
                </a:solidFill>
              </a:rPr>
              <a:t>Linear</a:t>
            </a:r>
            <a:r>
              <a:rPr dirty="0" sz="3200" spc="-65">
                <a:solidFill>
                  <a:srgbClr val="60A8DB"/>
                </a:solidFill>
              </a:rPr>
              <a:t> </a:t>
            </a:r>
            <a:r>
              <a:rPr dirty="0" sz="3200">
                <a:solidFill>
                  <a:srgbClr val="60A8DB"/>
                </a:solidFill>
              </a:rPr>
              <a:t>Regression</a:t>
            </a:r>
            <a:r>
              <a:rPr dirty="0" sz="3200" spc="-65">
                <a:solidFill>
                  <a:srgbClr val="60A8DB"/>
                </a:solidFill>
              </a:rPr>
              <a:t> </a:t>
            </a:r>
            <a:r>
              <a:rPr dirty="0" sz="3200">
                <a:solidFill>
                  <a:srgbClr val="60A8DB"/>
                </a:solidFill>
              </a:rPr>
              <a:t>with</a:t>
            </a:r>
            <a:r>
              <a:rPr dirty="0" sz="3200" spc="-65">
                <a:solidFill>
                  <a:srgbClr val="60A8DB"/>
                </a:solidFill>
              </a:rPr>
              <a:t> </a:t>
            </a:r>
            <a:r>
              <a:rPr dirty="0" sz="3200">
                <a:solidFill>
                  <a:srgbClr val="60A8DB"/>
                </a:solidFill>
              </a:rPr>
              <a:t>multiple</a:t>
            </a:r>
            <a:r>
              <a:rPr dirty="0" sz="3200" spc="-60">
                <a:solidFill>
                  <a:srgbClr val="60A8DB"/>
                </a:solidFill>
              </a:rPr>
              <a:t> </a:t>
            </a:r>
            <a:r>
              <a:rPr dirty="0" sz="3200" spc="-10">
                <a:solidFill>
                  <a:srgbClr val="60A8DB"/>
                </a:solidFill>
              </a:rPr>
              <a:t>variables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9983" y="1133475"/>
            <a:ext cx="8790482" cy="43322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8884" y="348705"/>
            <a:ext cx="33972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Supervised</a:t>
            </a:r>
            <a:r>
              <a:rPr dirty="0" sz="3200" spc="-60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38884" y="1084249"/>
            <a:ext cx="9259570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0960">
              <a:lnSpc>
                <a:spcPct val="116700"/>
              </a:lnSpc>
              <a:spcBef>
                <a:spcPts val="1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Supervised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machine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commonly,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supervised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learning,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refers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algorithms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 x to y or input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 output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mappings.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16700"/>
              </a:lnSpc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key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characteristic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supervised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give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algorithm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examples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from.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includes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right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answers,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whereby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right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answer,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mean,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the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correct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label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 for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given input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x.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3552" y="3300984"/>
            <a:ext cx="5504980" cy="25237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9152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/>
              <a:t>Formula: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6847" y="1618488"/>
            <a:ext cx="7870190" cy="38472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8343" y="3422650"/>
            <a:ext cx="6396990" cy="2949575"/>
            <a:chOff x="1528343" y="3422650"/>
            <a:chExt cx="6396990" cy="2949575"/>
          </a:xfrm>
        </p:grpSpPr>
        <p:sp>
          <p:nvSpPr>
            <p:cNvPr id="3" name="object 3" descr=""/>
            <p:cNvSpPr/>
            <p:nvPr/>
          </p:nvSpPr>
          <p:spPr>
            <a:xfrm>
              <a:off x="1534693" y="3428999"/>
              <a:ext cx="6384290" cy="2936875"/>
            </a:xfrm>
            <a:custGeom>
              <a:avLst/>
              <a:gdLst/>
              <a:ahLst/>
              <a:cxnLst/>
              <a:rect l="l" t="t" r="r" b="b"/>
              <a:pathLst>
                <a:path w="6384290" h="2936875">
                  <a:moveTo>
                    <a:pt x="0" y="0"/>
                  </a:moveTo>
                  <a:lnTo>
                    <a:pt x="6383985" y="0"/>
                  </a:lnTo>
                  <a:lnTo>
                    <a:pt x="6383985" y="2936875"/>
                  </a:lnTo>
                  <a:lnTo>
                    <a:pt x="0" y="293687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693" y="3428999"/>
              <a:ext cx="6383985" cy="293687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34693" y="3428999"/>
              <a:ext cx="6384290" cy="2936875"/>
            </a:xfrm>
            <a:custGeom>
              <a:avLst/>
              <a:gdLst/>
              <a:ahLst/>
              <a:cxnLst/>
              <a:rect l="l" t="t" r="r" b="b"/>
              <a:pathLst>
                <a:path w="6384290" h="2936875">
                  <a:moveTo>
                    <a:pt x="0" y="0"/>
                  </a:moveTo>
                  <a:lnTo>
                    <a:pt x="6383985" y="0"/>
                  </a:lnTo>
                  <a:lnTo>
                    <a:pt x="6383985" y="2936875"/>
                  </a:lnTo>
                  <a:lnTo>
                    <a:pt x="0" y="293687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613433" y="791641"/>
            <a:ext cx="10248265" cy="4509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80490">
              <a:lnSpc>
                <a:spcPct val="116700"/>
              </a:lnSpc>
              <a:spcBef>
                <a:spcPts val="1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means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codes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with vectorization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perform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calculations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 much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less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time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than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codes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without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vectorization.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matters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more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when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running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algorithms</a:t>
            </a:r>
            <a:r>
              <a:rPr dirty="0" sz="2000" spc="50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large data sets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or trying 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train large models, which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 often 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case with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machine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learning.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That's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able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vectorize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implementations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algorithms,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has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been 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key step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 getting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 algorithms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 run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efficiently, and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therefore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scale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well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large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datasets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many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modern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machine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algorithms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have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to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operate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2000">
              <a:latin typeface="Times New Roman"/>
              <a:cs typeface="Times New Roman"/>
            </a:endParaRPr>
          </a:p>
          <a:p>
            <a:pPr marL="6624955" marR="5080">
              <a:lnSpc>
                <a:spcPct val="100000"/>
              </a:lnSpc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vectorization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makes your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code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shorter,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hopefully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easier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write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easier for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 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others to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read,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 it</a:t>
            </a:r>
            <a:r>
              <a:rPr dirty="0" sz="2000" spc="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also</a:t>
            </a:r>
            <a:r>
              <a:rPr dirty="0" sz="2000" spc="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makes</a:t>
            </a:r>
            <a:r>
              <a:rPr dirty="0" sz="2000" spc="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it run</a:t>
            </a:r>
            <a:r>
              <a:rPr dirty="0" sz="2000" spc="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much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faster.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13433" y="236234"/>
            <a:ext cx="219964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Vectorization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49" y="633730"/>
            <a:ext cx="6011545" cy="3275329"/>
            <a:chOff x="-6349" y="633730"/>
            <a:chExt cx="6011545" cy="3275329"/>
          </a:xfrm>
        </p:grpSpPr>
        <p:sp>
          <p:nvSpPr>
            <p:cNvPr id="3" name="object 3" descr=""/>
            <p:cNvSpPr/>
            <p:nvPr/>
          </p:nvSpPr>
          <p:spPr>
            <a:xfrm>
              <a:off x="0" y="640079"/>
              <a:ext cx="5998845" cy="3262629"/>
            </a:xfrm>
            <a:custGeom>
              <a:avLst/>
              <a:gdLst/>
              <a:ahLst/>
              <a:cxnLst/>
              <a:rect l="l" t="t" r="r" b="b"/>
              <a:pathLst>
                <a:path w="5998845" h="3262629">
                  <a:moveTo>
                    <a:pt x="0" y="0"/>
                  </a:moveTo>
                  <a:lnTo>
                    <a:pt x="5998464" y="0"/>
                  </a:lnTo>
                  <a:lnTo>
                    <a:pt x="5998464" y="3262058"/>
                  </a:lnTo>
                  <a:lnTo>
                    <a:pt x="0" y="326205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0079"/>
              <a:ext cx="5998464" cy="326205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640079"/>
              <a:ext cx="5998845" cy="3262629"/>
            </a:xfrm>
            <a:custGeom>
              <a:avLst/>
              <a:gdLst/>
              <a:ahLst/>
              <a:cxnLst/>
              <a:rect l="l" t="t" r="r" b="b"/>
              <a:pathLst>
                <a:path w="5998845" h="3262629">
                  <a:moveTo>
                    <a:pt x="0" y="0"/>
                  </a:moveTo>
                  <a:lnTo>
                    <a:pt x="5998464" y="0"/>
                  </a:lnTo>
                  <a:lnTo>
                    <a:pt x="5998464" y="3262058"/>
                  </a:lnTo>
                  <a:lnTo>
                    <a:pt x="0" y="326205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269228" y="511771"/>
            <a:ext cx="5082540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Behind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scenes,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computer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takes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NumPy </a:t>
            </a:r>
            <a:r>
              <a:rPr dirty="0" sz="1800">
                <a:latin typeface="Times New Roman"/>
                <a:cs typeface="Times New Roman"/>
              </a:rPr>
              <a:t>arrays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parallel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processing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hardware</a:t>
            </a:r>
            <a:r>
              <a:rPr dirty="0" sz="1800" spc="5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efficiently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perform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16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computations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once.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This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vectorized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implementation,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which </a:t>
            </a:r>
            <a:r>
              <a:rPr dirty="0" sz="1800">
                <a:latin typeface="Times New Roman"/>
                <a:cs typeface="Times New Roman"/>
              </a:rPr>
              <a:t>leads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much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efficient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execution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linear </a:t>
            </a:r>
            <a:r>
              <a:rPr dirty="0" sz="1800">
                <a:latin typeface="Times New Roman"/>
                <a:cs typeface="Times New Roman"/>
              </a:rPr>
              <a:t>regression.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While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speed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improvement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be </a:t>
            </a:r>
            <a:r>
              <a:rPr dirty="0" sz="1800">
                <a:latin typeface="Times New Roman"/>
                <a:cs typeface="Times New Roman"/>
              </a:rPr>
              <a:t>dramatic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only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16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features,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impact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becomes </a:t>
            </a:r>
            <a:r>
              <a:rPr dirty="0" sz="1800">
                <a:latin typeface="Times New Roman"/>
                <a:cs typeface="Times New Roman"/>
              </a:rPr>
              <a:t>significant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when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dealing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thousands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features</a:t>
            </a:r>
            <a:r>
              <a:rPr dirty="0" sz="1800" spc="5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large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training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datasets.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such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cases,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vectorization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drastically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running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time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your</a:t>
            </a:r>
            <a:r>
              <a:rPr dirty="0" sz="1800" spc="5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learning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algorithm,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potentially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turning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process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that </a:t>
            </a:r>
            <a:r>
              <a:rPr dirty="0" sz="1800">
                <a:latin typeface="Times New Roman"/>
                <a:cs typeface="Times New Roman"/>
              </a:rPr>
              <a:t>would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take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many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hours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into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finishes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just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a </a:t>
            </a:r>
            <a:r>
              <a:rPr dirty="0" sz="1800">
                <a:latin typeface="Times New Roman"/>
                <a:cs typeface="Times New Roman"/>
              </a:rPr>
              <a:t>minute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two.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68044" y="5128424"/>
            <a:ext cx="5924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Refer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C1_W2_Lab01_Python_Numpy_Vectorization_Soln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4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Gradient</a:t>
            </a:r>
            <a:r>
              <a:rPr dirty="0" sz="3200" spc="-55"/>
              <a:t> </a:t>
            </a:r>
            <a:r>
              <a:rPr dirty="0" sz="3200"/>
              <a:t>descent</a:t>
            </a:r>
            <a:r>
              <a:rPr dirty="0" sz="3200" spc="-50"/>
              <a:t> </a:t>
            </a:r>
            <a:r>
              <a:rPr dirty="0" sz="3200"/>
              <a:t>for</a:t>
            </a:r>
            <a:r>
              <a:rPr dirty="0" sz="3200" spc="-50"/>
              <a:t> </a:t>
            </a:r>
            <a:r>
              <a:rPr dirty="0" sz="3200"/>
              <a:t>multiple</a:t>
            </a:r>
            <a:r>
              <a:rPr dirty="0" sz="3200" spc="-50"/>
              <a:t> </a:t>
            </a:r>
            <a:r>
              <a:rPr dirty="0" sz="3200"/>
              <a:t>linear</a:t>
            </a:r>
            <a:r>
              <a:rPr dirty="0" sz="3200" spc="-50"/>
              <a:t> </a:t>
            </a:r>
            <a:r>
              <a:rPr dirty="0" sz="3200" spc="-10"/>
              <a:t>regression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409" y="1226224"/>
            <a:ext cx="8278126" cy="424012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1133" y="-6349"/>
            <a:ext cx="11940540" cy="6131560"/>
            <a:chOff x="191133" y="-6349"/>
            <a:chExt cx="11940540" cy="6131560"/>
          </a:xfrm>
        </p:grpSpPr>
        <p:sp>
          <p:nvSpPr>
            <p:cNvPr id="3" name="object 3" descr=""/>
            <p:cNvSpPr/>
            <p:nvPr/>
          </p:nvSpPr>
          <p:spPr>
            <a:xfrm>
              <a:off x="197483" y="0"/>
              <a:ext cx="6910705" cy="3938904"/>
            </a:xfrm>
            <a:custGeom>
              <a:avLst/>
              <a:gdLst/>
              <a:ahLst/>
              <a:cxnLst/>
              <a:rect l="l" t="t" r="r" b="b"/>
              <a:pathLst>
                <a:path w="6910705" h="3938904">
                  <a:moveTo>
                    <a:pt x="0" y="0"/>
                  </a:moveTo>
                  <a:lnTo>
                    <a:pt x="6910260" y="0"/>
                  </a:lnTo>
                  <a:lnTo>
                    <a:pt x="6910260" y="3938714"/>
                  </a:lnTo>
                  <a:lnTo>
                    <a:pt x="0" y="393871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483" y="0"/>
              <a:ext cx="6910260" cy="393871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97483" y="0"/>
              <a:ext cx="6910705" cy="3938904"/>
            </a:xfrm>
            <a:custGeom>
              <a:avLst/>
              <a:gdLst/>
              <a:ahLst/>
              <a:cxnLst/>
              <a:rect l="l" t="t" r="r" b="b"/>
              <a:pathLst>
                <a:path w="6910705" h="3938904">
                  <a:moveTo>
                    <a:pt x="0" y="0"/>
                  </a:moveTo>
                  <a:lnTo>
                    <a:pt x="6910260" y="0"/>
                  </a:lnTo>
                  <a:lnTo>
                    <a:pt x="6910260" y="3938714"/>
                  </a:lnTo>
                  <a:lnTo>
                    <a:pt x="0" y="393871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44310" y="3527501"/>
              <a:ext cx="5880735" cy="2591435"/>
            </a:xfrm>
            <a:custGeom>
              <a:avLst/>
              <a:gdLst/>
              <a:ahLst/>
              <a:cxnLst/>
              <a:rect l="l" t="t" r="r" b="b"/>
              <a:pathLst>
                <a:path w="5880734" h="2591435">
                  <a:moveTo>
                    <a:pt x="0" y="0"/>
                  </a:moveTo>
                  <a:lnTo>
                    <a:pt x="5880633" y="0"/>
                  </a:lnTo>
                  <a:lnTo>
                    <a:pt x="5880633" y="2591269"/>
                  </a:lnTo>
                  <a:lnTo>
                    <a:pt x="0" y="259126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4310" y="3527501"/>
              <a:ext cx="5880633" cy="259126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244310" y="3527501"/>
              <a:ext cx="5880735" cy="2591435"/>
            </a:xfrm>
            <a:custGeom>
              <a:avLst/>
              <a:gdLst/>
              <a:ahLst/>
              <a:cxnLst/>
              <a:rect l="l" t="t" r="r" b="b"/>
              <a:pathLst>
                <a:path w="5880734" h="2591435">
                  <a:moveTo>
                    <a:pt x="0" y="0"/>
                  </a:moveTo>
                  <a:lnTo>
                    <a:pt x="5880633" y="0"/>
                  </a:lnTo>
                  <a:lnTo>
                    <a:pt x="5880633" y="2591269"/>
                  </a:lnTo>
                  <a:lnTo>
                    <a:pt x="0" y="259126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76223" y="4361395"/>
            <a:ext cx="4758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Refer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C1_W2_Lab02_Multiple_Variable_Soln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Feature</a:t>
            </a:r>
            <a:r>
              <a:rPr dirty="0" sz="3200" spc="-35"/>
              <a:t> </a:t>
            </a:r>
            <a:r>
              <a:rPr dirty="0" sz="3200" spc="-10"/>
              <a:t>Scaling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277010"/>
            <a:ext cx="9174480" cy="2996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8755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It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helps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to normalize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the data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within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 particular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range. If</a:t>
            </a:r>
            <a:r>
              <a:rPr dirty="0" sz="2000" spc="2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u="sng" sz="2000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2"/>
              </a:rPr>
              <a:t>feature</a:t>
            </a:r>
            <a:r>
              <a:rPr dirty="0" u="sng" sz="2000" spc="-5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dirty="0" u="sng" sz="2000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2"/>
              </a:rPr>
              <a:t>scaling</a:t>
            </a:r>
            <a:r>
              <a:rPr dirty="0" sz="2000" spc="5">
                <a:solidFill>
                  <a:srgbClr val="8FC5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not </a:t>
            </a:r>
            <a:r>
              <a:rPr dirty="0" sz="2000" spc="-20">
                <a:solidFill>
                  <a:srgbClr val="273139"/>
                </a:solidFill>
                <a:latin typeface="Times New Roman"/>
                <a:cs typeface="Times New Roman"/>
              </a:rPr>
              <a:t>done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then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machine</a:t>
            </a:r>
            <a:r>
              <a:rPr dirty="0" sz="2000" spc="-1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20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algorithm</a:t>
            </a:r>
            <a:r>
              <a:rPr dirty="0" sz="2000" spc="-1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tends</a:t>
            </a:r>
            <a:r>
              <a:rPr dirty="0" sz="2000" spc="-1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to</a:t>
            </a:r>
            <a:r>
              <a:rPr dirty="0" sz="2000" spc="-1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use</a:t>
            </a:r>
            <a:r>
              <a:rPr dirty="0" sz="2000" spc="-1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greater</a:t>
            </a:r>
            <a:r>
              <a:rPr dirty="0" sz="2000" spc="-10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values</a:t>
            </a:r>
            <a:r>
              <a:rPr dirty="0" sz="2000" spc="-1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as</a:t>
            </a:r>
            <a:r>
              <a:rPr dirty="0" sz="2000" spc="-1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higher</a:t>
            </a:r>
            <a:r>
              <a:rPr dirty="0" sz="2000" spc="-1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dirty="0" sz="2000" spc="-1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273139"/>
                </a:solidFill>
                <a:latin typeface="Times New Roman"/>
                <a:cs typeface="Times New Roman"/>
              </a:rPr>
              <a:t>consider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</a:pP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smaller</a:t>
            </a:r>
            <a:r>
              <a:rPr dirty="0" sz="2000" spc="-10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values</a:t>
            </a:r>
            <a:r>
              <a:rPr dirty="0" sz="2000" spc="-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as</a:t>
            </a:r>
            <a:r>
              <a:rPr dirty="0" sz="2000" spc="-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lower</a:t>
            </a:r>
            <a:r>
              <a:rPr dirty="0" sz="2000" spc="-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regardless</a:t>
            </a:r>
            <a:r>
              <a:rPr dirty="0" sz="2000" spc="-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dirty="0" sz="2000" spc="-10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dirty="0" sz="2000" spc="-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unit</a:t>
            </a:r>
            <a:r>
              <a:rPr dirty="0" sz="2000" spc="-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of</a:t>
            </a:r>
            <a:r>
              <a:rPr dirty="0" sz="2000" spc="-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the</a:t>
            </a:r>
            <a:r>
              <a:rPr dirty="0" sz="2000" spc="-5" b="1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273139"/>
                </a:solidFill>
                <a:latin typeface="Times New Roman"/>
                <a:cs typeface="Times New Roman"/>
              </a:rPr>
              <a:t>values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.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For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example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it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will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take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273139"/>
                </a:solidFill>
                <a:latin typeface="Times New Roman"/>
                <a:cs typeface="Times New Roman"/>
              </a:rPr>
              <a:t>10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m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10 cm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both as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same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regardless of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their unit.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In this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article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we will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learn 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about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different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techniques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which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are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used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to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perform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feature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scaling.</a:t>
            </a:r>
            <a:endParaRPr sz="2000">
              <a:latin typeface="Times New Roman"/>
              <a:cs typeface="Times New Roman"/>
            </a:endParaRPr>
          </a:p>
          <a:p>
            <a:pPr marL="12700" marR="266065">
              <a:lnSpc>
                <a:spcPct val="116700"/>
              </a:lnSpc>
              <a:spcBef>
                <a:spcPts val="59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have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different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features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take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very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different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ranges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values,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can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cause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gradient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descent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run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slowly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but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scaling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different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features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all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take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comparable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range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values.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163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This</a:t>
            </a:r>
            <a:r>
              <a:rPr dirty="0" sz="2000" spc="-25"/>
              <a:t> </a:t>
            </a:r>
            <a:r>
              <a:rPr dirty="0" sz="2000"/>
              <a:t>is</a:t>
            </a:r>
            <a:r>
              <a:rPr dirty="0" sz="2000" spc="-25"/>
              <a:t> </a:t>
            </a:r>
            <a:r>
              <a:rPr dirty="0" sz="2000"/>
              <a:t>one</a:t>
            </a:r>
            <a:r>
              <a:rPr dirty="0" sz="2000" spc="-25"/>
              <a:t> </a:t>
            </a:r>
            <a:r>
              <a:rPr dirty="0" sz="2000"/>
              <a:t>of</a:t>
            </a:r>
            <a:r>
              <a:rPr dirty="0" sz="2000" spc="-25"/>
              <a:t> </a:t>
            </a:r>
            <a:r>
              <a:rPr dirty="0" sz="2000"/>
              <a:t>the</a:t>
            </a:r>
            <a:r>
              <a:rPr dirty="0" sz="2000" spc="-25"/>
              <a:t> </a:t>
            </a:r>
            <a:r>
              <a:rPr dirty="0" sz="2000"/>
              <a:t>method</a:t>
            </a:r>
            <a:r>
              <a:rPr dirty="0" sz="2000" spc="-25"/>
              <a:t> </a:t>
            </a:r>
            <a:r>
              <a:rPr dirty="0" sz="2000"/>
              <a:t>to</a:t>
            </a:r>
            <a:r>
              <a:rPr dirty="0" sz="2000" spc="-25"/>
              <a:t> </a:t>
            </a:r>
            <a:r>
              <a:rPr dirty="0" sz="2000"/>
              <a:t>standardize</a:t>
            </a:r>
            <a:r>
              <a:rPr dirty="0" sz="2000" spc="-25"/>
              <a:t> </a:t>
            </a:r>
            <a:r>
              <a:rPr dirty="0" sz="2000"/>
              <a:t>the</a:t>
            </a:r>
            <a:r>
              <a:rPr dirty="0" sz="2000" spc="-25"/>
              <a:t> </a:t>
            </a:r>
            <a:r>
              <a:rPr dirty="0" sz="2000"/>
              <a:t>data</a:t>
            </a:r>
            <a:r>
              <a:rPr dirty="0" sz="2000" spc="-25"/>
              <a:t> </a:t>
            </a:r>
            <a:r>
              <a:rPr dirty="0" sz="2000"/>
              <a:t>i.e</a:t>
            </a:r>
            <a:r>
              <a:rPr dirty="0" sz="2000" spc="-25"/>
              <a:t> </a:t>
            </a:r>
            <a:r>
              <a:rPr dirty="0" sz="2000"/>
              <a:t>dividing</a:t>
            </a:r>
            <a:r>
              <a:rPr dirty="0" sz="2000" spc="-25"/>
              <a:t> </a:t>
            </a:r>
            <a:r>
              <a:rPr dirty="0" sz="2000"/>
              <a:t>it</a:t>
            </a:r>
            <a:r>
              <a:rPr dirty="0" sz="2000" spc="-25"/>
              <a:t> </a:t>
            </a:r>
            <a:r>
              <a:rPr dirty="0" sz="2000"/>
              <a:t>by</a:t>
            </a:r>
            <a:r>
              <a:rPr dirty="0" sz="2000" spc="-25"/>
              <a:t> </a:t>
            </a:r>
            <a:r>
              <a:rPr dirty="0" sz="2000" spc="-10"/>
              <a:t>maximum</a:t>
            </a:r>
            <a:endParaRPr sz="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960119"/>
            <a:ext cx="5900204" cy="299514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456247"/>
            <a:ext cx="9175115" cy="19202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Mean </a:t>
            </a:r>
            <a:r>
              <a:rPr dirty="0" sz="2000" spc="-10" b="1">
                <a:latin typeface="Times New Roman"/>
                <a:cs typeface="Times New Roman"/>
              </a:rPr>
              <a:t>Normalization-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another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method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scaling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data/features.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spcBef>
                <a:spcPts val="1000"/>
              </a:spcBef>
            </a:pP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start with the original features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then you </a:t>
            </a:r>
            <a:r>
              <a:rPr dirty="0" sz="2000" spc="-10">
                <a:latin typeface="Times New Roman"/>
                <a:cs typeface="Times New Roman"/>
              </a:rPr>
              <a:t>re-</a:t>
            </a:r>
            <a:r>
              <a:rPr dirty="0" sz="2000">
                <a:latin typeface="Times New Roman"/>
                <a:cs typeface="Times New Roman"/>
              </a:rPr>
              <a:t>scale them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 that both of them </a:t>
            </a:r>
            <a:r>
              <a:rPr dirty="0" sz="2000" spc="-25">
                <a:latin typeface="Times New Roman"/>
                <a:cs typeface="Times New Roman"/>
              </a:rPr>
              <a:t>are </a:t>
            </a:r>
            <a:r>
              <a:rPr dirty="0" sz="2000">
                <a:latin typeface="Times New Roman"/>
                <a:cs typeface="Times New Roman"/>
              </a:rPr>
              <a:t>centered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around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zero.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Whereas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before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values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greater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zero,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now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they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negative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positive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values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usually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between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negative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plus </a:t>
            </a:r>
            <a:r>
              <a:rPr dirty="0" sz="2000">
                <a:latin typeface="Times New Roman"/>
                <a:cs typeface="Times New Roman"/>
              </a:rPr>
              <a:t>one.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calculate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mean normalization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x_1,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first find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10">
                <a:latin typeface="Times New Roman"/>
                <a:cs typeface="Times New Roman"/>
              </a:rPr>
              <a:t>average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5264" y="2533611"/>
            <a:ext cx="7107936" cy="35917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418198"/>
            <a:ext cx="915924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b="1">
                <a:latin typeface="Georgia"/>
                <a:cs typeface="Georgia"/>
              </a:rPr>
              <a:t>Z-</a:t>
            </a:r>
            <a:r>
              <a:rPr dirty="0" sz="2000" b="1">
                <a:latin typeface="Georgia"/>
                <a:cs typeface="Georgia"/>
              </a:rPr>
              <a:t>score</a:t>
            </a:r>
            <a:r>
              <a:rPr dirty="0" sz="2000" spc="-25" b="1">
                <a:latin typeface="Georgia"/>
                <a:cs typeface="Georgia"/>
              </a:rPr>
              <a:t> </a:t>
            </a:r>
            <a:r>
              <a:rPr dirty="0" sz="2000" spc="-10" b="1">
                <a:latin typeface="Georgia"/>
                <a:cs typeface="Georgia"/>
              </a:rPr>
              <a:t>Normalization-</a:t>
            </a:r>
            <a:r>
              <a:rPr dirty="0" sz="2000"/>
              <a:t>It</a:t>
            </a:r>
            <a:r>
              <a:rPr dirty="0" sz="2000" spc="5"/>
              <a:t> </a:t>
            </a:r>
            <a:r>
              <a:rPr dirty="0" sz="2000"/>
              <a:t>is</a:t>
            </a:r>
            <a:r>
              <a:rPr dirty="0" sz="2000" spc="-25"/>
              <a:t> </a:t>
            </a:r>
            <a:r>
              <a:rPr dirty="0" sz="2000"/>
              <a:t>also</a:t>
            </a:r>
            <a:r>
              <a:rPr dirty="0" sz="2000" spc="-20"/>
              <a:t> </a:t>
            </a:r>
            <a:r>
              <a:rPr dirty="0" sz="2000"/>
              <a:t>another</a:t>
            </a:r>
            <a:r>
              <a:rPr dirty="0" sz="2000" spc="-20"/>
              <a:t> </a:t>
            </a:r>
            <a:r>
              <a:rPr dirty="0" sz="2000"/>
              <a:t>method</a:t>
            </a:r>
            <a:r>
              <a:rPr dirty="0" sz="2000" spc="-20"/>
              <a:t> </a:t>
            </a:r>
            <a:r>
              <a:rPr dirty="0" sz="2000"/>
              <a:t>for</a:t>
            </a:r>
            <a:r>
              <a:rPr dirty="0" sz="2000" spc="-25"/>
              <a:t> </a:t>
            </a:r>
            <a:r>
              <a:rPr dirty="0" sz="2000"/>
              <a:t>scaling</a:t>
            </a:r>
            <a:r>
              <a:rPr dirty="0" sz="2000" spc="-20"/>
              <a:t> </a:t>
            </a:r>
            <a:r>
              <a:rPr dirty="0" sz="2000"/>
              <a:t>the</a:t>
            </a:r>
            <a:r>
              <a:rPr dirty="0" sz="2000" spc="-20"/>
              <a:t> </a:t>
            </a:r>
            <a:r>
              <a:rPr dirty="0" sz="2000" spc="-10"/>
              <a:t>data/features.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088" y="1391653"/>
            <a:ext cx="7894319" cy="421443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9163" y="699388"/>
            <a:ext cx="5517946" cy="34496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27" y="567896"/>
            <a:ext cx="8911590" cy="1660525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types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Supervised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Learning</a:t>
            </a:r>
            <a:endParaRPr sz="2000">
              <a:latin typeface="Times New Roman"/>
              <a:cs typeface="Times New Roman"/>
            </a:endParaRPr>
          </a:p>
          <a:p>
            <a:pPr marL="12700" marR="5080" indent="-9525">
              <a:lnSpc>
                <a:spcPct val="116700"/>
              </a:lnSpc>
              <a:spcBef>
                <a:spcPts val="595"/>
              </a:spcBef>
              <a:buClr>
                <a:srgbClr val="5FA434"/>
              </a:buClr>
              <a:buSzPct val="92500"/>
              <a:buFont typeface="Segoe UI Symbol"/>
              <a:buChar char="➢"/>
              <a:tabLst>
                <a:tab pos="241300" algn="l"/>
              </a:tabLst>
            </a:pPr>
            <a:r>
              <a:rPr dirty="0" sz="2000" b="1">
                <a:latin typeface="Times New Roman"/>
                <a:cs typeface="Times New Roman"/>
              </a:rPr>
              <a:t>	</a:t>
            </a:r>
            <a:r>
              <a:rPr dirty="0" sz="2000" b="1">
                <a:latin typeface="Times New Roman"/>
                <a:cs typeface="Times New Roman"/>
              </a:rPr>
              <a:t>Regression-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supervised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algorithm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predict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numbers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out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infinitely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many</a:t>
            </a:r>
            <a:r>
              <a:rPr dirty="0" sz="20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possible</a:t>
            </a:r>
            <a:r>
              <a:rPr dirty="0" sz="20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numbers.Example</a:t>
            </a:r>
            <a:r>
              <a:rPr dirty="0" sz="20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House</a:t>
            </a:r>
            <a:r>
              <a:rPr dirty="0" sz="20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price</a:t>
            </a:r>
            <a:r>
              <a:rPr dirty="0" sz="20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prediction</a:t>
            </a:r>
            <a:endParaRPr sz="2000">
              <a:latin typeface="Times New Roman"/>
              <a:cs typeface="Times New Roman"/>
            </a:endParaRPr>
          </a:p>
          <a:p>
            <a:pPr marL="241300" indent="-238125">
              <a:lnSpc>
                <a:spcPct val="100000"/>
              </a:lnSpc>
              <a:spcBef>
                <a:spcPts val="885"/>
              </a:spcBef>
              <a:buClr>
                <a:srgbClr val="5FA434"/>
              </a:buClr>
              <a:buSzPct val="92500"/>
              <a:buFont typeface="Segoe UI Symbol"/>
              <a:buChar char="➢"/>
              <a:tabLst>
                <a:tab pos="241300" algn="l"/>
              </a:tabLst>
            </a:pPr>
            <a:r>
              <a:rPr dirty="0" sz="2000" spc="-10" b="1">
                <a:latin typeface="Times New Roman"/>
                <a:cs typeface="Times New Roman"/>
              </a:rPr>
              <a:t>Classification-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there are only two</a:t>
            </a:r>
            <a:r>
              <a:rPr dirty="0" sz="2000" spc="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possible outputs.Example:Cancer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detection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2623591"/>
            <a:ext cx="4942306" cy="237603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3200" y="2623591"/>
            <a:ext cx="5293525" cy="23303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5731"/>
              <a:ext cx="12192000" cy="41188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35623"/>
              <a:ext cx="12192000" cy="72237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779923"/>
            <a:ext cx="12192000" cy="5354955"/>
            <a:chOff x="0" y="779923"/>
            <a:chExt cx="12192000" cy="5354955"/>
          </a:xfrm>
        </p:grpSpPr>
        <p:sp>
          <p:nvSpPr>
            <p:cNvPr id="8" name="object 8" descr=""/>
            <p:cNvSpPr/>
            <p:nvPr/>
          </p:nvSpPr>
          <p:spPr>
            <a:xfrm>
              <a:off x="1371688" y="798973"/>
              <a:ext cx="0" cy="1067435"/>
            </a:xfrm>
            <a:custGeom>
              <a:avLst/>
              <a:gdLst/>
              <a:ahLst/>
              <a:cxnLst/>
              <a:rect l="l" t="t" r="r" b="b"/>
              <a:pathLst>
                <a:path w="0" h="1067435">
                  <a:moveTo>
                    <a:pt x="0" y="0"/>
                  </a:moveTo>
                  <a:lnTo>
                    <a:pt x="0" y="1067168"/>
                  </a:lnTo>
                </a:path>
              </a:pathLst>
            </a:custGeom>
            <a:ln w="38099">
              <a:solidFill>
                <a:srgbClr val="5FA4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97910"/>
              <a:ext cx="12192000" cy="533664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613433" y="511336"/>
            <a:ext cx="5097145" cy="5282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4615">
              <a:lnSpc>
                <a:spcPct val="11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How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check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gradient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descent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working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well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i.e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finding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global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minimum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something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close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to it?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10000"/>
              </a:lnSpc>
              <a:spcBef>
                <a:spcPts val="1000"/>
              </a:spcBef>
            </a:pPr>
            <a:r>
              <a:rPr dirty="0" sz="1800">
                <a:latin typeface="Times New Roman"/>
                <a:cs typeface="Times New Roman"/>
              </a:rPr>
              <a:t>Looking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graph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helps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how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cost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J </a:t>
            </a:r>
            <a:r>
              <a:rPr dirty="0" sz="1800">
                <a:latin typeface="Times New Roman"/>
                <a:cs typeface="Times New Roman"/>
              </a:rPr>
              <a:t>changes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after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each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iteration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gradient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descent.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If </a:t>
            </a:r>
            <a:r>
              <a:rPr dirty="0" sz="1800">
                <a:latin typeface="Times New Roman"/>
                <a:cs typeface="Times New Roman"/>
              </a:rPr>
              <a:t>gradient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descent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working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properly,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cost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J </a:t>
            </a:r>
            <a:r>
              <a:rPr dirty="0" sz="1800">
                <a:latin typeface="Times New Roman"/>
                <a:cs typeface="Times New Roman"/>
              </a:rPr>
              <a:t>should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decrease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after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every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single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iteration.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ever </a:t>
            </a:r>
            <a:r>
              <a:rPr dirty="0" sz="1800">
                <a:latin typeface="Times New Roman"/>
                <a:cs typeface="Times New Roman"/>
              </a:rPr>
              <a:t>increases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after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iteration,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means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either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Alpha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is </a:t>
            </a:r>
            <a:r>
              <a:rPr dirty="0" sz="1800">
                <a:latin typeface="Times New Roman"/>
                <a:cs typeface="Times New Roman"/>
              </a:rPr>
              <a:t>chosen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poorly,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usually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means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Alpha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large,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there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could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code.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Another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useful </a:t>
            </a:r>
            <a:r>
              <a:rPr dirty="0" sz="1800">
                <a:latin typeface="Times New Roman"/>
                <a:cs typeface="Times New Roman"/>
              </a:rPr>
              <a:t>thing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part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tell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if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look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this </a:t>
            </a:r>
            <a:r>
              <a:rPr dirty="0" sz="1800">
                <a:latin typeface="Times New Roman"/>
                <a:cs typeface="Times New Roman"/>
              </a:rPr>
              <a:t>curve,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time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you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reach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maybe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300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iterations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also,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cost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leveling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off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longer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decreasing </a:t>
            </a:r>
            <a:r>
              <a:rPr dirty="0" sz="1800">
                <a:latin typeface="Times New Roman"/>
                <a:cs typeface="Times New Roman"/>
              </a:rPr>
              <a:t>much.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400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iterations,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looks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curve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has </a:t>
            </a:r>
            <a:r>
              <a:rPr dirty="0" sz="1800">
                <a:latin typeface="Times New Roman"/>
                <a:cs typeface="Times New Roman"/>
              </a:rPr>
              <a:t>flattened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out.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means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gradient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descent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has </a:t>
            </a:r>
            <a:r>
              <a:rPr dirty="0" sz="1800">
                <a:latin typeface="Times New Roman"/>
                <a:cs typeface="Times New Roman"/>
              </a:rPr>
              <a:t>more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less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converged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because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curve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longer decreasing.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0" y="6135357"/>
            <a:ext cx="12192000" cy="723265"/>
            <a:chOff x="0" y="6135357"/>
            <a:chExt cx="12192000" cy="72326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35623"/>
              <a:ext cx="12192000" cy="72237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0" y="6135357"/>
              <a:ext cx="12192000" cy="12700"/>
            </a:xfrm>
            <a:custGeom>
              <a:avLst/>
              <a:gdLst/>
              <a:ahLst/>
              <a:cxnLst/>
              <a:rect l="l" t="t" r="r" b="b"/>
              <a:pathLst>
                <a:path w="12192000" h="12700">
                  <a:moveTo>
                    <a:pt x="0" y="12699"/>
                  </a:moveTo>
                  <a:lnTo>
                    <a:pt x="12192000" y="12699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00000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144451"/>
            <a:ext cx="4545965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Learning</a:t>
            </a:r>
            <a:r>
              <a:rPr dirty="0" spc="-20"/>
              <a:t> Rate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621971"/>
            <a:ext cx="934529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So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gradient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descent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isn't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working,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often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hope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tip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useful </a:t>
            </a:r>
            <a:r>
              <a:rPr dirty="0" sz="2000">
                <a:latin typeface="Times New Roman"/>
                <a:cs typeface="Times New Roman"/>
              </a:rPr>
              <a:t>too,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 thing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I'll often do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 just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set Alpha 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very small number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see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 that </a:t>
            </a:r>
            <a:r>
              <a:rPr dirty="0" sz="2000" spc="-10">
                <a:latin typeface="Times New Roman"/>
                <a:cs typeface="Times New Roman"/>
              </a:rPr>
              <a:t>causes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 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decrease 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 iteration. If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even with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Alpha set 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very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small number, </a:t>
            </a:r>
            <a:r>
              <a:rPr dirty="0" sz="2000" spc="-50">
                <a:latin typeface="Times New Roman"/>
                <a:cs typeface="Times New Roman"/>
              </a:rPr>
              <a:t>J </a:t>
            </a:r>
            <a:r>
              <a:rPr dirty="0" sz="2000">
                <a:latin typeface="Times New Roman"/>
                <a:cs typeface="Times New Roman"/>
              </a:rPr>
              <a:t>doesn't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decrease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single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iteration,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instead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sometimes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increases,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that</a:t>
            </a:r>
            <a:r>
              <a:rPr dirty="0" sz="2000" spc="5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usually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means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there's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somewhere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code.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am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running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gradient</a:t>
            </a:r>
            <a:r>
              <a:rPr dirty="0" sz="2000" spc="5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descent,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will usually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range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values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learning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rate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Alpha. I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may start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trying </a:t>
            </a:r>
            <a:r>
              <a:rPr dirty="0" sz="2000">
                <a:latin typeface="Times New Roman"/>
                <a:cs typeface="Times New Roman"/>
              </a:rPr>
              <a:t>a learning rate of 0.001 and I may also try learning rate as 10 times as large say 0.01 </a:t>
            </a:r>
            <a:r>
              <a:rPr dirty="0" sz="2000" spc="-25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26463" y="3317227"/>
            <a:ext cx="5393690" cy="273685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99390">
              <a:lnSpc>
                <a:spcPts val="1920"/>
              </a:lnSpc>
            </a:pPr>
            <a:r>
              <a:rPr dirty="0" sz="2000">
                <a:latin typeface="Times New Roman"/>
                <a:cs typeface="Times New Roman"/>
              </a:rPr>
              <a:t>0.1 and so </a:t>
            </a:r>
            <a:r>
              <a:rPr dirty="0" sz="2000" spc="-25">
                <a:latin typeface="Times New Roman"/>
                <a:cs typeface="Times New Roman"/>
              </a:rPr>
              <a:t>on.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463" y="3317227"/>
            <a:ext cx="5393118" cy="273625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3769423"/>
            <a:ext cx="8025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After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refer </a:t>
            </a:r>
            <a:r>
              <a:rPr dirty="0" sz="2000" spc="-10" b="1">
                <a:latin typeface="Times New Roman"/>
                <a:cs typeface="Times New Roman"/>
              </a:rPr>
              <a:t>C1_W2_Lab03_Feature_Scaling_and_Learning_Rate_Soln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26184" y="938955"/>
            <a:ext cx="5134610" cy="2749550"/>
            <a:chOff x="1626184" y="938955"/>
            <a:chExt cx="5134610" cy="2749550"/>
          </a:xfrm>
        </p:grpSpPr>
        <p:sp>
          <p:nvSpPr>
            <p:cNvPr id="4" name="object 4" descr=""/>
            <p:cNvSpPr/>
            <p:nvPr/>
          </p:nvSpPr>
          <p:spPr>
            <a:xfrm>
              <a:off x="1632534" y="945305"/>
              <a:ext cx="5121910" cy="2736850"/>
            </a:xfrm>
            <a:custGeom>
              <a:avLst/>
              <a:gdLst/>
              <a:ahLst/>
              <a:cxnLst/>
              <a:rect l="l" t="t" r="r" b="b"/>
              <a:pathLst>
                <a:path w="5121909" h="2736850">
                  <a:moveTo>
                    <a:pt x="0" y="0"/>
                  </a:moveTo>
                  <a:lnTo>
                    <a:pt x="5121833" y="0"/>
                  </a:lnTo>
                  <a:lnTo>
                    <a:pt x="5121833" y="2736253"/>
                  </a:lnTo>
                  <a:lnTo>
                    <a:pt x="0" y="273625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2534" y="945305"/>
              <a:ext cx="5121833" cy="273625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32534" y="945305"/>
              <a:ext cx="5121910" cy="2736850"/>
            </a:xfrm>
            <a:custGeom>
              <a:avLst/>
              <a:gdLst/>
              <a:ahLst/>
              <a:cxnLst/>
              <a:rect l="l" t="t" r="r" b="b"/>
              <a:pathLst>
                <a:path w="5121909" h="2736850">
                  <a:moveTo>
                    <a:pt x="0" y="0"/>
                  </a:moveTo>
                  <a:lnTo>
                    <a:pt x="5121833" y="0"/>
                  </a:lnTo>
                  <a:lnTo>
                    <a:pt x="5121833" y="2736253"/>
                  </a:lnTo>
                  <a:lnTo>
                    <a:pt x="0" y="273625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6585" y="273189"/>
            <a:ext cx="370141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Feature</a:t>
            </a:r>
            <a:r>
              <a:rPr dirty="0" sz="3200" spc="-35"/>
              <a:t> </a:t>
            </a:r>
            <a:r>
              <a:rPr dirty="0" sz="3200" spc="-10"/>
              <a:t>Engineering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86585" y="797623"/>
            <a:ext cx="8921750" cy="2402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Feature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engineering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process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selecting,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manipulating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transforming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raw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data </a:t>
            </a:r>
            <a:r>
              <a:rPr dirty="0" sz="2000">
                <a:latin typeface="Times New Roman"/>
                <a:cs typeface="Times New Roman"/>
              </a:rPr>
              <a:t>into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features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supervised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learning.</a:t>
            </a:r>
            <a:endParaRPr sz="2000">
              <a:latin typeface="Times New Roman"/>
              <a:cs typeface="Times New Roman"/>
            </a:endParaRPr>
          </a:p>
          <a:p>
            <a:pPr marL="12700" marR="1146810">
              <a:lnSpc>
                <a:spcPct val="120000"/>
              </a:lnSpc>
              <a:spcBef>
                <a:spcPts val="1000"/>
              </a:spcBef>
            </a:pP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example,we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length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breadth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our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,but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them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as </a:t>
            </a:r>
            <a:r>
              <a:rPr dirty="0" sz="2000">
                <a:latin typeface="Times New Roman"/>
                <a:cs typeface="Times New Roman"/>
              </a:rPr>
              <a:t>area=length*breadth,so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now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feature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i.e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area.</a:t>
            </a:r>
            <a:endParaRPr sz="2000">
              <a:latin typeface="Times New Roman"/>
              <a:cs typeface="Times New Roman"/>
            </a:endParaRPr>
          </a:p>
          <a:p>
            <a:pPr marL="12700" marR="102235">
              <a:lnSpc>
                <a:spcPct val="116700"/>
              </a:lnSpc>
              <a:spcBef>
                <a:spcPts val="59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Rather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just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taking 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features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 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happen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 have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started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off with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sometimes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defining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new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features,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 might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able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get 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much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better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783" y="3288576"/>
            <a:ext cx="6621348" cy="273731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832739"/>
            <a:ext cx="402336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Polynomial</a:t>
            </a:r>
            <a:r>
              <a:rPr dirty="0" sz="3200" spc="-70"/>
              <a:t> </a:t>
            </a:r>
            <a:r>
              <a:rPr dirty="0" sz="3200" spc="-10"/>
              <a:t>regression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465135"/>
            <a:ext cx="9332595" cy="283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5080" indent="-228600">
              <a:lnSpc>
                <a:spcPct val="120000"/>
              </a:lnSpc>
              <a:spcBef>
                <a:spcPts val="1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Times New Roman"/>
                <a:cs typeface="Times New Roman"/>
              </a:rPr>
              <a:t>Polynomial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regression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regression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analysis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technique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relationship </a:t>
            </a:r>
            <a:r>
              <a:rPr dirty="0" sz="2000">
                <a:latin typeface="Times New Roman"/>
                <a:cs typeface="Times New Roman"/>
              </a:rPr>
              <a:t>between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dependent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variable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independent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variables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polynomial </a:t>
            </a:r>
            <a:r>
              <a:rPr dirty="0" sz="2000">
                <a:latin typeface="Times New Roman"/>
                <a:cs typeface="Times New Roman"/>
              </a:rPr>
              <a:t>function.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Unlike linear regression, which assumes a </a:t>
            </a:r>
            <a:r>
              <a:rPr dirty="0" sz="2000" spc="-10">
                <a:latin typeface="Times New Roman"/>
                <a:cs typeface="Times New Roman"/>
              </a:rPr>
              <a:t>straight-</a:t>
            </a:r>
            <a:r>
              <a:rPr dirty="0" sz="2000">
                <a:latin typeface="Times New Roman"/>
                <a:cs typeface="Times New Roman"/>
              </a:rPr>
              <a:t>line relationship,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polynomial </a:t>
            </a:r>
            <a:r>
              <a:rPr dirty="0" sz="2000">
                <a:latin typeface="Times New Roman"/>
                <a:cs typeface="Times New Roman"/>
              </a:rPr>
              <a:t>regression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capture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complex,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curved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patterns 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higher-degree </a:t>
            </a:r>
            <a:r>
              <a:rPr dirty="0" sz="2000">
                <a:latin typeface="Times New Roman"/>
                <a:cs typeface="Times New Roman"/>
              </a:rPr>
              <a:t>polynomial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terms 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1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  <a:spcBef>
                <a:spcPts val="1480"/>
              </a:spcBef>
            </a:pPr>
            <a:r>
              <a:rPr dirty="0" sz="2000">
                <a:latin typeface="Times New Roman"/>
                <a:cs typeface="Times New Roman"/>
              </a:rPr>
              <a:t>Refer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C1_W2_Lab04_FeatEng_PolyReg_Soln</a:t>
            </a:r>
            <a:endParaRPr sz="200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  <a:spcBef>
                <a:spcPts val="1480"/>
              </a:spcBef>
            </a:pPr>
            <a:r>
              <a:rPr dirty="0" sz="2000">
                <a:latin typeface="Times New Roman"/>
                <a:cs typeface="Times New Roman"/>
              </a:rPr>
              <a:t>Refer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C1_W2_Lab05_Sklearn_GD_Soln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3750" y="3247656"/>
            <a:ext cx="4972621" cy="22186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448690"/>
            <a:ext cx="243395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/>
              <a:t>Classification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071943"/>
            <a:ext cx="9177655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Classification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teaches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machine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sort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things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categories.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learns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looking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at </a:t>
            </a:r>
            <a:r>
              <a:rPr dirty="0" sz="2000">
                <a:latin typeface="Times New Roman"/>
                <a:cs typeface="Times New Roman"/>
              </a:rPr>
              <a:t>examples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labels (like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emails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marked “spam”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“not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spam”).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After learning,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can </a:t>
            </a:r>
            <a:r>
              <a:rPr dirty="0" sz="2000">
                <a:latin typeface="Times New Roman"/>
                <a:cs typeface="Times New Roman"/>
              </a:rPr>
              <a:t>decide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 category new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items belong to, like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identifying if 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 email is spam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</a:t>
            </a:r>
            <a:r>
              <a:rPr dirty="0" sz="2000" spc="-20">
                <a:latin typeface="Times New Roman"/>
                <a:cs typeface="Times New Roman"/>
              </a:rPr>
              <a:t>not.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 a classification model might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trained on dataset 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images labeled as </a:t>
            </a:r>
            <a:r>
              <a:rPr dirty="0" sz="2000" spc="-10">
                <a:latin typeface="Times New Roman"/>
                <a:cs typeface="Times New Roman"/>
              </a:rPr>
              <a:t>either </a:t>
            </a:r>
            <a:r>
              <a:rPr dirty="0" sz="2000">
                <a:latin typeface="Times New Roman"/>
                <a:cs typeface="Times New Roman"/>
              </a:rPr>
              <a:t>dogs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cats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 used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predict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new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unseen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images 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dogs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or </a:t>
            </a:r>
            <a:r>
              <a:rPr dirty="0" sz="2000">
                <a:latin typeface="Times New Roman"/>
                <a:cs typeface="Times New Roman"/>
              </a:rPr>
              <a:t>cats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based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their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features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such as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color,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texture 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shape.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3429000"/>
            <a:ext cx="5159248" cy="266917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03946" y="186908"/>
            <a:ext cx="5274945" cy="2499995"/>
            <a:chOff x="1203946" y="186908"/>
            <a:chExt cx="5274945" cy="2499995"/>
          </a:xfrm>
        </p:grpSpPr>
        <p:sp>
          <p:nvSpPr>
            <p:cNvPr id="3" name="object 3" descr=""/>
            <p:cNvSpPr/>
            <p:nvPr/>
          </p:nvSpPr>
          <p:spPr>
            <a:xfrm>
              <a:off x="1210296" y="193258"/>
              <a:ext cx="5262245" cy="2487295"/>
            </a:xfrm>
            <a:custGeom>
              <a:avLst/>
              <a:gdLst/>
              <a:ahLst/>
              <a:cxnLst/>
              <a:rect l="l" t="t" r="r" b="b"/>
              <a:pathLst>
                <a:path w="5262245" h="2487295">
                  <a:moveTo>
                    <a:pt x="0" y="0"/>
                  </a:moveTo>
                  <a:lnTo>
                    <a:pt x="5262194" y="0"/>
                  </a:lnTo>
                  <a:lnTo>
                    <a:pt x="5262194" y="2487167"/>
                  </a:lnTo>
                  <a:lnTo>
                    <a:pt x="0" y="248716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FA4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296" y="193258"/>
              <a:ext cx="5262194" cy="248716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10296" y="193258"/>
              <a:ext cx="5262245" cy="2487295"/>
            </a:xfrm>
            <a:custGeom>
              <a:avLst/>
              <a:gdLst/>
              <a:ahLst/>
              <a:cxnLst/>
              <a:rect l="l" t="t" r="r" b="b"/>
              <a:pathLst>
                <a:path w="5262245" h="2487295">
                  <a:moveTo>
                    <a:pt x="0" y="0"/>
                  </a:moveTo>
                  <a:lnTo>
                    <a:pt x="5262194" y="0"/>
                  </a:lnTo>
                  <a:lnTo>
                    <a:pt x="5262194" y="2487167"/>
                  </a:lnTo>
                  <a:lnTo>
                    <a:pt x="0" y="248716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FA4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4427029" y="3166618"/>
            <a:ext cx="5404485" cy="2499995"/>
            <a:chOff x="4427029" y="3166618"/>
            <a:chExt cx="5404485" cy="2499995"/>
          </a:xfrm>
        </p:grpSpPr>
        <p:sp>
          <p:nvSpPr>
            <p:cNvPr id="7" name="object 7" descr=""/>
            <p:cNvSpPr/>
            <p:nvPr/>
          </p:nvSpPr>
          <p:spPr>
            <a:xfrm>
              <a:off x="4433379" y="3172968"/>
              <a:ext cx="5391785" cy="2487295"/>
            </a:xfrm>
            <a:custGeom>
              <a:avLst/>
              <a:gdLst/>
              <a:ahLst/>
              <a:cxnLst/>
              <a:rect l="l" t="t" r="r" b="b"/>
              <a:pathLst>
                <a:path w="5391784" h="2487295">
                  <a:moveTo>
                    <a:pt x="0" y="0"/>
                  </a:moveTo>
                  <a:lnTo>
                    <a:pt x="5391670" y="0"/>
                  </a:lnTo>
                  <a:lnTo>
                    <a:pt x="5391670" y="2487167"/>
                  </a:lnTo>
                  <a:lnTo>
                    <a:pt x="0" y="248716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FA4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3379" y="3172968"/>
              <a:ext cx="5391670" cy="248716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33379" y="3172968"/>
              <a:ext cx="5391785" cy="2487295"/>
            </a:xfrm>
            <a:custGeom>
              <a:avLst/>
              <a:gdLst/>
              <a:ahLst/>
              <a:cxnLst/>
              <a:rect l="l" t="t" r="r" b="b"/>
              <a:pathLst>
                <a:path w="5391784" h="2487295">
                  <a:moveTo>
                    <a:pt x="0" y="0"/>
                  </a:moveTo>
                  <a:lnTo>
                    <a:pt x="5391670" y="0"/>
                  </a:lnTo>
                  <a:lnTo>
                    <a:pt x="5391670" y="2487167"/>
                  </a:lnTo>
                  <a:lnTo>
                    <a:pt x="0" y="248716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FA4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83411" y="184975"/>
            <a:ext cx="10434955" cy="4175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604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But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once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you've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added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extra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training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right.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best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linear</a:t>
            </a:r>
            <a:r>
              <a:rPr dirty="0" sz="2000" spc="-10">
                <a:latin typeface="Times New Roman"/>
                <a:cs typeface="Times New Roman"/>
              </a:rPr>
              <a:t> regression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shift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like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this.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continue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threshold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0.5,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now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notice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everything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left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point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predicted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at zero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malignant.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everything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right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 this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point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is </a:t>
            </a:r>
            <a:r>
              <a:rPr dirty="0" sz="2000">
                <a:latin typeface="Times New Roman"/>
                <a:cs typeface="Times New Roman"/>
              </a:rPr>
              <a:t>predicted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malignant.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isn't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want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because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adding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</a:t>
            </a:r>
            <a:r>
              <a:rPr dirty="0" sz="2000">
                <a:latin typeface="Times New Roman"/>
                <a:cs typeface="Times New Roman"/>
              </a:rPr>
              <a:t> right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shouldn't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change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our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conclusions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about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classify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malignant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versus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benign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tumors.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</a:pPr>
            <a:r>
              <a:rPr dirty="0" sz="2000">
                <a:latin typeface="Times New Roman"/>
                <a:cs typeface="Times New Roman"/>
              </a:rPr>
              <a:t>But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 this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linear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regression,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adding this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feels like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shouldn't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be </a:t>
            </a:r>
            <a:r>
              <a:rPr dirty="0" sz="2000">
                <a:latin typeface="Times New Roman"/>
                <a:cs typeface="Times New Roman"/>
              </a:rPr>
              <a:t>changing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anything.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ends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learning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worse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function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classification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problem.</a:t>
            </a:r>
            <a:endParaRPr sz="2000">
              <a:latin typeface="Times New Roman"/>
              <a:cs typeface="Times New Roman"/>
            </a:endParaRPr>
          </a:p>
          <a:p>
            <a:pPr algn="just" marL="12700" marR="339725">
              <a:lnSpc>
                <a:spcPct val="120000"/>
              </a:lnSpc>
            </a:pPr>
            <a:r>
              <a:rPr dirty="0" sz="2000">
                <a:latin typeface="Times New Roman"/>
                <a:cs typeface="Times New Roman"/>
              </a:rPr>
              <a:t>Clearly,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tumor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large,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algorithm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classify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malignant.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what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just </a:t>
            </a:r>
            <a:r>
              <a:rPr dirty="0" sz="2000">
                <a:latin typeface="Times New Roman"/>
                <a:cs typeface="Times New Roman"/>
              </a:rPr>
              <a:t>saw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linear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regression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causes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best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line.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added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right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to </a:t>
            </a:r>
            <a:r>
              <a:rPr dirty="0" sz="2000">
                <a:latin typeface="Times New Roman"/>
                <a:cs typeface="Times New Roman"/>
              </a:rPr>
              <a:t>shift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dividing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line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also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called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decision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boundary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shift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right.</a:t>
            </a:r>
            <a:endParaRPr sz="20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480"/>
              </a:spcBef>
            </a:pPr>
            <a:r>
              <a:rPr dirty="0" sz="2000">
                <a:latin typeface="Times New Roman"/>
                <a:cs typeface="Times New Roman"/>
              </a:rPr>
              <a:t>Refer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C1_W3_Lab01_Classification_Soln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461761" y="3889819"/>
            <a:ext cx="6452870" cy="2691130"/>
            <a:chOff x="5461761" y="3889819"/>
            <a:chExt cx="6452870" cy="2691130"/>
          </a:xfrm>
        </p:grpSpPr>
        <p:sp>
          <p:nvSpPr>
            <p:cNvPr id="4" name="object 4" descr=""/>
            <p:cNvSpPr/>
            <p:nvPr/>
          </p:nvSpPr>
          <p:spPr>
            <a:xfrm>
              <a:off x="5468111" y="3896169"/>
              <a:ext cx="6440170" cy="2678430"/>
            </a:xfrm>
            <a:custGeom>
              <a:avLst/>
              <a:gdLst/>
              <a:ahLst/>
              <a:cxnLst/>
              <a:rect l="l" t="t" r="r" b="b"/>
              <a:pathLst>
                <a:path w="6440170" h="2678429">
                  <a:moveTo>
                    <a:pt x="0" y="0"/>
                  </a:moveTo>
                  <a:lnTo>
                    <a:pt x="6440004" y="0"/>
                  </a:lnTo>
                  <a:lnTo>
                    <a:pt x="6440004" y="2678366"/>
                  </a:lnTo>
                  <a:lnTo>
                    <a:pt x="0" y="267836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8111" y="3896169"/>
              <a:ext cx="6440004" cy="267836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68111" y="3896169"/>
              <a:ext cx="6440170" cy="2678430"/>
            </a:xfrm>
            <a:custGeom>
              <a:avLst/>
              <a:gdLst/>
              <a:ahLst/>
              <a:cxnLst/>
              <a:rect l="l" t="t" r="r" b="b"/>
              <a:pathLst>
                <a:path w="6440170" h="2678429">
                  <a:moveTo>
                    <a:pt x="0" y="0"/>
                  </a:moveTo>
                  <a:lnTo>
                    <a:pt x="6440004" y="0"/>
                  </a:lnTo>
                  <a:lnTo>
                    <a:pt x="6440004" y="2678366"/>
                  </a:lnTo>
                  <a:lnTo>
                    <a:pt x="0" y="267836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1241" y="274954"/>
            <a:ext cx="35115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Logistic</a:t>
            </a:r>
            <a:r>
              <a:rPr dirty="0" sz="3200" spc="-40"/>
              <a:t> </a:t>
            </a:r>
            <a:r>
              <a:rPr dirty="0" sz="3200" spc="-10"/>
              <a:t>Regression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925639"/>
            <a:ext cx="9121140" cy="2712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7165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Logistic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regression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is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used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for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binary</a:t>
            </a:r>
            <a:r>
              <a:rPr dirty="0" sz="2000" spc="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u="sng" sz="2000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2"/>
              </a:rPr>
              <a:t>classification</a:t>
            </a:r>
            <a:r>
              <a:rPr dirty="0" sz="2000" spc="-10">
                <a:solidFill>
                  <a:srgbClr val="8FC5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where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we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use </a:t>
            </a:r>
            <a:r>
              <a:rPr dirty="0" u="sng" sz="2000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3"/>
              </a:rPr>
              <a:t>sigmoid</a:t>
            </a:r>
            <a:r>
              <a:rPr dirty="0" u="sng" sz="2000" spc="-15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2000">
                <a:solidFill>
                  <a:srgbClr val="8FC539"/>
                </a:solidFill>
                <a:uFill>
                  <a:solidFill>
                    <a:srgbClr val="8FC539"/>
                  </a:solidFill>
                </a:uFill>
                <a:latin typeface="Times New Roman"/>
                <a:cs typeface="Times New Roman"/>
                <a:hlinkClick r:id="rId3"/>
              </a:rPr>
              <a:t>function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,</a:t>
            </a:r>
            <a:r>
              <a:rPr dirty="0" sz="2000" spc="-1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273139"/>
                </a:solidFill>
                <a:latin typeface="Times New Roman"/>
                <a:cs typeface="Times New Roman"/>
              </a:rPr>
              <a:t>that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takes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input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as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independent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variables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produces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probability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value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between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0</a:t>
            </a:r>
            <a:r>
              <a:rPr dirty="0" sz="2000" spc="-10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73139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273139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273139"/>
                </a:solidFill>
                <a:latin typeface="Times New Roman"/>
                <a:cs typeface="Times New Roman"/>
              </a:rPr>
              <a:t>1.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spcBef>
                <a:spcPts val="1000"/>
              </a:spcBef>
            </a:pPr>
            <a:r>
              <a:rPr dirty="0" sz="2000">
                <a:latin typeface="Times New Roman"/>
                <a:cs typeface="Times New Roman"/>
              </a:rPr>
              <a:t>z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 large, g of z that 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Sigmoid function of z is going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 be very close to 1. </a:t>
            </a:r>
            <a:r>
              <a:rPr dirty="0" sz="2000" spc="-10">
                <a:latin typeface="Times New Roman"/>
                <a:cs typeface="Times New Roman"/>
              </a:rPr>
              <a:t>Conversely,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also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check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yourself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z 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large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negative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number,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 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z </a:t>
            </a:r>
            <a:r>
              <a:rPr dirty="0" sz="2000">
                <a:latin typeface="Times New Roman"/>
                <a:cs typeface="Times New Roman"/>
              </a:rPr>
              <a:t>becomes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giant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number,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which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z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0.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That's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 </a:t>
            </a:r>
            <a:r>
              <a:rPr dirty="0" sz="2000">
                <a:latin typeface="Times New Roman"/>
                <a:cs typeface="Times New Roman"/>
              </a:rPr>
              <a:t>sigmoid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function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shape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starts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close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zero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slowly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builds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or </a:t>
            </a:r>
            <a:r>
              <a:rPr dirty="0" sz="2000">
                <a:latin typeface="Times New Roman"/>
                <a:cs typeface="Times New Roman"/>
              </a:rPr>
              <a:t>grows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value 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one.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564684" y="3401593"/>
            <a:ext cx="6099175" cy="2644775"/>
            <a:chOff x="4564684" y="3401593"/>
            <a:chExt cx="6099175" cy="2644775"/>
          </a:xfrm>
        </p:grpSpPr>
        <p:sp>
          <p:nvSpPr>
            <p:cNvPr id="5" name="object 5" descr=""/>
            <p:cNvSpPr/>
            <p:nvPr/>
          </p:nvSpPr>
          <p:spPr>
            <a:xfrm>
              <a:off x="4571034" y="3407943"/>
              <a:ext cx="6086475" cy="2632075"/>
            </a:xfrm>
            <a:custGeom>
              <a:avLst/>
              <a:gdLst/>
              <a:ahLst/>
              <a:cxnLst/>
              <a:rect l="l" t="t" r="r" b="b"/>
              <a:pathLst>
                <a:path w="6086475" h="2632075">
                  <a:moveTo>
                    <a:pt x="0" y="0"/>
                  </a:moveTo>
                  <a:lnTo>
                    <a:pt x="6086259" y="0"/>
                  </a:lnTo>
                  <a:lnTo>
                    <a:pt x="6086259" y="2631617"/>
                  </a:lnTo>
                  <a:lnTo>
                    <a:pt x="0" y="263161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034" y="3407943"/>
              <a:ext cx="6086259" cy="263161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571034" y="3407943"/>
              <a:ext cx="6086475" cy="2632075"/>
            </a:xfrm>
            <a:custGeom>
              <a:avLst/>
              <a:gdLst/>
              <a:ahLst/>
              <a:cxnLst/>
              <a:rect l="l" t="t" r="r" b="b"/>
              <a:pathLst>
                <a:path w="6086475" h="2632075">
                  <a:moveTo>
                    <a:pt x="0" y="0"/>
                  </a:moveTo>
                  <a:lnTo>
                    <a:pt x="6086259" y="0"/>
                  </a:lnTo>
                  <a:lnTo>
                    <a:pt x="6086259" y="2631617"/>
                  </a:lnTo>
                  <a:lnTo>
                    <a:pt x="0" y="263161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725" y="653178"/>
            <a:ext cx="7600162" cy="38237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508177"/>
            <a:ext cx="858456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51155">
              <a:lnSpc>
                <a:spcPct val="1167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there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multiple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inputs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data,Example-</a:t>
            </a:r>
            <a:r>
              <a:rPr dirty="0" sz="2000">
                <a:latin typeface="Times New Roman"/>
                <a:cs typeface="Times New Roman"/>
              </a:rPr>
              <a:t>age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size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tumor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are </a:t>
            </a:r>
            <a:r>
              <a:rPr dirty="0" sz="2000">
                <a:latin typeface="Times New Roman"/>
                <a:cs typeface="Times New Roman"/>
              </a:rPr>
              <a:t>inputs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detect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 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malignant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beningn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tumor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 learning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algorithm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might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some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boundary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separates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out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malignant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tumors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from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the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benign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ones.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algorithm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has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decide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how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boundary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line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16700"/>
              </a:lnSpc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through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data.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boundary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line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found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 learning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algorithm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would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help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the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doctor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with the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diagnosis.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4826177"/>
            <a:ext cx="52819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 this case the tumor is more likely to be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benign.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9" y="2315260"/>
            <a:ext cx="3474720" cy="25255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852" y="3114167"/>
            <a:ext cx="9307830" cy="234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x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 the tumor size and y is either 0 or 1, if you have a patient come in and she has a </a:t>
            </a:r>
            <a:r>
              <a:rPr dirty="0" sz="2000" spc="-10">
                <a:latin typeface="Times New Roman"/>
                <a:cs typeface="Times New Roman"/>
              </a:rPr>
              <a:t>tumor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certain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size x,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 based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 input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x,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model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I'll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plus 0.7,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what 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means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 is predicting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 thinks there's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70 percent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chance 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</a:t>
            </a:r>
            <a:r>
              <a:rPr dirty="0" sz="2000" spc="-20">
                <a:latin typeface="Times New Roman"/>
                <a:cs typeface="Times New Roman"/>
              </a:rPr>
              <a:t>true </a:t>
            </a:r>
            <a:r>
              <a:rPr dirty="0" sz="2000">
                <a:latin typeface="Times New Roman"/>
                <a:cs typeface="Times New Roman"/>
              </a:rPr>
              <a:t>label y would be equal to 1 for this patient. In other words, the model is telling us that </a:t>
            </a:r>
            <a:r>
              <a:rPr dirty="0" sz="2000" spc="-25">
                <a:latin typeface="Times New Roman"/>
                <a:cs typeface="Times New Roman"/>
              </a:rPr>
              <a:t>it </a:t>
            </a:r>
            <a:r>
              <a:rPr dirty="0" sz="2000">
                <a:latin typeface="Times New Roman"/>
                <a:cs typeface="Times New Roman"/>
              </a:rPr>
              <a:t>thinks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patient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has 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70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percent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chance 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tumor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turning out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malignant.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2000">
                <a:latin typeface="Times New Roman"/>
                <a:cs typeface="Times New Roman"/>
              </a:rPr>
              <a:t>Refer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C1_W3_Lab02_Sigmoid_function_Soln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528762" y="57722"/>
            <a:ext cx="6438900" cy="3080385"/>
            <a:chOff x="1528762" y="57722"/>
            <a:chExt cx="6438900" cy="3080385"/>
          </a:xfrm>
        </p:grpSpPr>
        <p:sp>
          <p:nvSpPr>
            <p:cNvPr id="4" name="object 4" descr=""/>
            <p:cNvSpPr/>
            <p:nvPr/>
          </p:nvSpPr>
          <p:spPr>
            <a:xfrm>
              <a:off x="1535112" y="64072"/>
              <a:ext cx="6426200" cy="3067685"/>
            </a:xfrm>
            <a:custGeom>
              <a:avLst/>
              <a:gdLst/>
              <a:ahLst/>
              <a:cxnLst/>
              <a:rect l="l" t="t" r="r" b="b"/>
              <a:pathLst>
                <a:path w="6426200" h="3067685">
                  <a:moveTo>
                    <a:pt x="0" y="0"/>
                  </a:moveTo>
                  <a:lnTo>
                    <a:pt x="6425590" y="0"/>
                  </a:lnTo>
                  <a:lnTo>
                    <a:pt x="6425590" y="3067113"/>
                  </a:lnTo>
                  <a:lnTo>
                    <a:pt x="0" y="306711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5112" y="64072"/>
              <a:ext cx="6425590" cy="306711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535112" y="64072"/>
              <a:ext cx="6426200" cy="3067685"/>
            </a:xfrm>
            <a:custGeom>
              <a:avLst/>
              <a:gdLst/>
              <a:ahLst/>
              <a:cxnLst/>
              <a:rect l="l" t="t" r="r" b="b"/>
              <a:pathLst>
                <a:path w="6426200" h="3067685">
                  <a:moveTo>
                    <a:pt x="0" y="0"/>
                  </a:moveTo>
                  <a:lnTo>
                    <a:pt x="6425590" y="0"/>
                  </a:lnTo>
                  <a:lnTo>
                    <a:pt x="6425590" y="3067113"/>
                  </a:lnTo>
                  <a:lnTo>
                    <a:pt x="0" y="306711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445630"/>
            <a:ext cx="8895715" cy="1188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Georgia"/>
                <a:cs typeface="Georgia"/>
              </a:rPr>
              <a:t>Whenever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f(x)&gt;=0.5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predicted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value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is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1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else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 spc="-25">
                <a:latin typeface="Georgia"/>
                <a:cs typeface="Georgia"/>
              </a:rPr>
              <a:t>0.</a:t>
            </a:r>
            <a:endParaRPr sz="2000">
              <a:latin typeface="Georgia"/>
              <a:cs typeface="Georgia"/>
            </a:endParaRPr>
          </a:p>
          <a:p>
            <a:pPr marL="12700" marR="5080">
              <a:lnSpc>
                <a:spcPct val="120000"/>
              </a:lnSpc>
              <a:spcBef>
                <a:spcPts val="1000"/>
              </a:spcBef>
            </a:pPr>
            <a:r>
              <a:rPr dirty="0" sz="2000">
                <a:latin typeface="Georgia"/>
                <a:cs typeface="Georgia"/>
              </a:rPr>
              <a:t>So</a:t>
            </a:r>
            <a:r>
              <a:rPr dirty="0" sz="2000" spc="-5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if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we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say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f(x)&gt;=0.5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i.e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g(z)&gt;=0.5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which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means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z&gt;0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similarly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for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f(x)&lt;=0.5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 spc="-25">
                <a:latin typeface="Georgia"/>
                <a:cs typeface="Georgia"/>
              </a:rPr>
              <a:t>i.e </a:t>
            </a:r>
            <a:r>
              <a:rPr dirty="0" sz="2000">
                <a:latin typeface="Georgia"/>
                <a:cs typeface="Georgia"/>
              </a:rPr>
              <a:t>z&lt;0</a:t>
            </a:r>
            <a:r>
              <a:rPr dirty="0" sz="2000" spc="-5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which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maeans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 spc="-20">
                <a:latin typeface="Georgia"/>
                <a:cs typeface="Georgia"/>
              </a:rPr>
              <a:t>z&lt;0.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2147036"/>
            <a:ext cx="6569608" cy="33193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81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Decision</a:t>
            </a:r>
            <a:r>
              <a:rPr dirty="0" sz="3200" spc="-85"/>
              <a:t> </a:t>
            </a:r>
            <a:r>
              <a:rPr dirty="0" sz="3200" spc="-10"/>
              <a:t>Boundary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244206"/>
            <a:ext cx="934085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Georgia"/>
                <a:cs typeface="Georgia"/>
              </a:rPr>
              <a:t>A</a:t>
            </a:r>
            <a:r>
              <a:rPr dirty="0" sz="2000" spc="-5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decision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boundary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is</a:t>
            </a:r>
            <a:r>
              <a:rPr dirty="0" sz="2000" spc="-5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hypersurface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that</a:t>
            </a:r>
            <a:r>
              <a:rPr dirty="0" sz="2000" spc="-5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separates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different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classes</a:t>
            </a:r>
            <a:r>
              <a:rPr dirty="0" sz="2000" spc="-5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or</a:t>
            </a:r>
            <a:r>
              <a:rPr dirty="0" sz="2000" spc="-4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categories </a:t>
            </a:r>
            <a:r>
              <a:rPr dirty="0" sz="2000">
                <a:latin typeface="Georgia"/>
                <a:cs typeface="Georgia"/>
              </a:rPr>
              <a:t>in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feature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space.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It's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boundary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that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classification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model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learns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distinguish </a:t>
            </a:r>
            <a:r>
              <a:rPr dirty="0" sz="2000">
                <a:latin typeface="Georgia"/>
                <a:cs typeface="Georgia"/>
              </a:rPr>
              <a:t>between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classes,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dictating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how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it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will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classify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new,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unseen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data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points.Assume </a:t>
            </a:r>
            <a:r>
              <a:rPr dirty="0" sz="2000">
                <a:latin typeface="Georgia"/>
                <a:cs typeface="Georgia"/>
              </a:rPr>
              <a:t>w1,w2,and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b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1,1,-</a:t>
            </a:r>
            <a:r>
              <a:rPr dirty="0" sz="2000" spc="-25">
                <a:latin typeface="Georgia"/>
                <a:cs typeface="Georgia"/>
              </a:rPr>
              <a:t>3.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2868612"/>
            <a:ext cx="5780506" cy="280498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3450958"/>
            <a:ext cx="9193530" cy="1249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5080" indent="-228600">
              <a:lnSpc>
                <a:spcPct val="120000"/>
              </a:lnSpc>
              <a:spcBef>
                <a:spcPts val="1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Georgia"/>
                <a:cs typeface="Georgia"/>
              </a:rPr>
              <a:t>So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if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x1^2+x2^2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greater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than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1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here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in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this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case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then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consider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outer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group </a:t>
            </a:r>
            <a:r>
              <a:rPr dirty="0" sz="2000">
                <a:latin typeface="Georgia"/>
                <a:cs typeface="Georgia"/>
              </a:rPr>
              <a:t>as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prediction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if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it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less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than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1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then</a:t>
            </a:r>
            <a:r>
              <a:rPr dirty="0" sz="2000" spc="-20">
                <a:latin typeface="Georgia"/>
                <a:cs typeface="Georgia"/>
              </a:rPr>
              <a:t> from</a:t>
            </a:r>
            <a:endParaRPr sz="2000">
              <a:latin typeface="Georgia"/>
              <a:cs typeface="Georgia"/>
            </a:endParaRPr>
          </a:p>
          <a:p>
            <a:pPr marL="240665" indent="-227965">
              <a:lnSpc>
                <a:spcPct val="100000"/>
              </a:lnSpc>
              <a:spcBef>
                <a:spcPts val="148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inner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group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prediction.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530351"/>
            <a:ext cx="5655094" cy="240201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9937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These</a:t>
            </a:r>
            <a:r>
              <a:rPr dirty="0" sz="2000" spc="-50"/>
              <a:t> </a:t>
            </a:r>
            <a:r>
              <a:rPr dirty="0" sz="2000"/>
              <a:t>are</a:t>
            </a:r>
            <a:r>
              <a:rPr dirty="0" sz="2000" spc="-50"/>
              <a:t> </a:t>
            </a:r>
            <a:r>
              <a:rPr dirty="0" sz="2000"/>
              <a:t>few</a:t>
            </a:r>
            <a:r>
              <a:rPr dirty="0" sz="2000" spc="-45"/>
              <a:t> </a:t>
            </a:r>
            <a:r>
              <a:rPr dirty="0" sz="2000"/>
              <a:t>more</a:t>
            </a:r>
            <a:r>
              <a:rPr dirty="0" sz="2000" spc="-50"/>
              <a:t> </a:t>
            </a:r>
            <a:r>
              <a:rPr dirty="0" sz="2000"/>
              <a:t>complex</a:t>
            </a:r>
            <a:r>
              <a:rPr dirty="0" sz="2000" spc="-45"/>
              <a:t> </a:t>
            </a:r>
            <a:r>
              <a:rPr dirty="0" sz="2000" spc="-20"/>
              <a:t>non-</a:t>
            </a:r>
            <a:r>
              <a:rPr dirty="0" sz="2000"/>
              <a:t>linear</a:t>
            </a:r>
            <a:r>
              <a:rPr dirty="0" sz="2000" spc="-50"/>
              <a:t> </a:t>
            </a:r>
            <a:r>
              <a:rPr dirty="0" sz="2000"/>
              <a:t>decision</a:t>
            </a:r>
            <a:r>
              <a:rPr dirty="0" sz="2000" spc="-50"/>
              <a:t> </a:t>
            </a:r>
            <a:r>
              <a:rPr dirty="0" sz="2000"/>
              <a:t>boundaries</a:t>
            </a:r>
            <a:r>
              <a:rPr dirty="0" sz="2000" spc="-45"/>
              <a:t> </a:t>
            </a:r>
            <a:r>
              <a:rPr dirty="0" sz="2000" spc="-10"/>
              <a:t>example</a:t>
            </a:r>
            <a:endParaRPr sz="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239" y="1391653"/>
            <a:ext cx="6006744" cy="275309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6986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Cost</a:t>
            </a:r>
            <a:r>
              <a:rPr dirty="0" spc="-30"/>
              <a:t> </a:t>
            </a:r>
            <a:r>
              <a:rPr dirty="0"/>
              <a:t>function</a:t>
            </a:r>
            <a:r>
              <a:rPr dirty="0" spc="-15"/>
              <a:t> </a:t>
            </a:r>
            <a:r>
              <a:rPr dirty="0"/>
              <a:t>for</a:t>
            </a:r>
            <a:r>
              <a:rPr dirty="0" spc="-20"/>
              <a:t> </a:t>
            </a:r>
            <a:r>
              <a:rPr dirty="0"/>
              <a:t>Logistic</a:t>
            </a:r>
            <a:r>
              <a:rPr dirty="0" spc="-15"/>
              <a:t> </a:t>
            </a:r>
            <a:r>
              <a:rPr dirty="0" spc="-10"/>
              <a:t>Regression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271637"/>
            <a:ext cx="931799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Georgia"/>
                <a:cs typeface="Georgia"/>
              </a:rPr>
              <a:t>Remember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that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cost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function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gives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you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way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measure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how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well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specific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 spc="-25">
                <a:latin typeface="Georgia"/>
                <a:cs typeface="Georgia"/>
              </a:rPr>
              <a:t>set </a:t>
            </a:r>
            <a:r>
              <a:rPr dirty="0" sz="2000">
                <a:latin typeface="Georgia"/>
                <a:cs typeface="Georgia"/>
              </a:rPr>
              <a:t>of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parameters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fits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training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data.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Thereby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gives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you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way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try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choose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better parameters.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2121" y="2642806"/>
            <a:ext cx="7607757" cy="332661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357" y="964528"/>
            <a:ext cx="7702296" cy="404935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410350"/>
            <a:ext cx="382333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Logistic</a:t>
            </a:r>
            <a:r>
              <a:rPr dirty="0" sz="3200" spc="-55"/>
              <a:t> </a:t>
            </a:r>
            <a:r>
              <a:rPr dirty="0" sz="3200"/>
              <a:t>loss</a:t>
            </a:r>
            <a:r>
              <a:rPr dirty="0" sz="3200" spc="-55"/>
              <a:t> </a:t>
            </a:r>
            <a:r>
              <a:rPr dirty="0" sz="3200" spc="-10"/>
              <a:t>function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090231"/>
            <a:ext cx="9336405" cy="419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66725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function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measures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you're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training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by </a:t>
            </a:r>
            <a:r>
              <a:rPr dirty="0" sz="2000">
                <a:latin typeface="Times New Roman"/>
                <a:cs typeface="Times New Roman"/>
              </a:rPr>
              <a:t>summing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 the losses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 all 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training examples,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 get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 function, </a:t>
            </a:r>
            <a:r>
              <a:rPr dirty="0" sz="2000" spc="-10">
                <a:latin typeface="Times New Roman"/>
                <a:cs typeface="Times New Roman"/>
              </a:rPr>
              <a:t>which </a:t>
            </a:r>
            <a:r>
              <a:rPr dirty="0" sz="2000">
                <a:latin typeface="Times New Roman"/>
                <a:cs typeface="Times New Roman"/>
              </a:rPr>
              <a:t>measures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how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you're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entire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training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set.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2000" spc="-10" b="1">
                <a:latin typeface="Times New Roman"/>
                <a:cs typeface="Times New Roman"/>
              </a:rPr>
              <a:t>Purpose:</a:t>
            </a:r>
            <a:endParaRPr sz="2000">
              <a:latin typeface="Times New Roman"/>
              <a:cs typeface="Times New Roman"/>
            </a:endParaRPr>
          </a:p>
          <a:p>
            <a:pPr marL="12700" marR="288290">
              <a:lnSpc>
                <a:spcPct val="120000"/>
              </a:lnSpc>
              <a:spcBef>
                <a:spcPts val="1000"/>
              </a:spcBef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logistic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loss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function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measures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how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well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model's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predicted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probabilities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align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with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true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binary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labels.</a:t>
            </a:r>
            <a:endParaRPr sz="2000">
              <a:latin typeface="Times New Roman"/>
              <a:cs typeface="Times New Roman"/>
            </a:endParaRPr>
          </a:p>
          <a:p>
            <a:pPr marL="12700" marR="1079500">
              <a:lnSpc>
                <a:spcPct val="120000"/>
              </a:lnSpc>
              <a:spcBef>
                <a:spcPts val="1000"/>
              </a:spcBef>
            </a:pPr>
            <a:r>
              <a:rPr dirty="0" sz="2000">
                <a:latin typeface="Times New Roman"/>
                <a:cs typeface="Times New Roman"/>
              </a:rPr>
              <a:t>It's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crucial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training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logistic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regression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models,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goal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predict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 </a:t>
            </a:r>
            <a:r>
              <a:rPr dirty="0" sz="2000">
                <a:latin typeface="Times New Roman"/>
                <a:cs typeface="Times New Roman"/>
              </a:rPr>
              <a:t>probability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point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belonging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specific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class.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spcBef>
                <a:spcPts val="1000"/>
              </a:spcBef>
            </a:pP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penalizes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incorrect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predictions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heavily,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especially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very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confident </a:t>
            </a:r>
            <a:r>
              <a:rPr dirty="0" sz="2000">
                <a:latin typeface="Times New Roman"/>
                <a:cs typeface="Times New Roman"/>
              </a:rPr>
              <a:t>about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wrong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class.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207886"/>
            <a:ext cx="9288145" cy="2174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Georgia"/>
                <a:cs typeface="Georgia"/>
              </a:rPr>
              <a:t>Key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points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about</a:t>
            </a:r>
            <a:r>
              <a:rPr dirty="0" sz="2000" spc="-1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formula:</a:t>
            </a:r>
            <a:endParaRPr sz="2000">
              <a:latin typeface="Georgia"/>
              <a:cs typeface="Georgia"/>
            </a:endParaRPr>
          </a:p>
          <a:p>
            <a:pPr marL="240665" indent="-227965">
              <a:lnSpc>
                <a:spcPct val="100000"/>
              </a:lnSpc>
              <a:spcBef>
                <a:spcPts val="148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Georgia"/>
                <a:cs typeface="Georgia"/>
              </a:rPr>
              <a:t>If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y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=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1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(positive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class),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loss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-</a:t>
            </a:r>
            <a:r>
              <a:rPr dirty="0" sz="2000">
                <a:latin typeface="Georgia"/>
                <a:cs typeface="Georgia"/>
              </a:rPr>
              <a:t>log(y'),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which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increases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y'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approaches</a:t>
            </a:r>
            <a:r>
              <a:rPr dirty="0" sz="2000" spc="-25">
                <a:latin typeface="Georgia"/>
                <a:cs typeface="Georgia"/>
              </a:rPr>
              <a:t> 0.</a:t>
            </a:r>
            <a:endParaRPr sz="2000">
              <a:latin typeface="Georgia"/>
              <a:cs typeface="Georgia"/>
            </a:endParaRPr>
          </a:p>
          <a:p>
            <a:pPr marL="240665" indent="-227965">
              <a:lnSpc>
                <a:spcPct val="100000"/>
              </a:lnSpc>
              <a:spcBef>
                <a:spcPts val="148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Georgia"/>
                <a:cs typeface="Georgia"/>
              </a:rPr>
              <a:t>If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y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=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0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(negative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class),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loss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-</a:t>
            </a:r>
            <a:r>
              <a:rPr dirty="0" sz="2000">
                <a:latin typeface="Georgia"/>
                <a:cs typeface="Georgia"/>
              </a:rPr>
              <a:t>log(1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-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y'),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which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increases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y'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approaches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 spc="-25">
                <a:latin typeface="Georgia"/>
                <a:cs typeface="Georgia"/>
              </a:rPr>
              <a:t>1.</a:t>
            </a:r>
            <a:endParaRPr sz="2000">
              <a:latin typeface="Georgia"/>
              <a:cs typeface="Georgia"/>
            </a:endParaRPr>
          </a:p>
          <a:p>
            <a:pPr marL="12700" marR="25400">
              <a:lnSpc>
                <a:spcPct val="120000"/>
              </a:lnSpc>
              <a:spcBef>
                <a:spcPts val="1000"/>
              </a:spcBef>
            </a:pPr>
            <a:r>
              <a:rPr dirty="0" sz="2000">
                <a:latin typeface="Georgia"/>
                <a:cs typeface="Georgia"/>
              </a:rPr>
              <a:t>This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means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loss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is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minimized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when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predicted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probability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perfectly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matches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true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label.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9391" y="2654261"/>
            <a:ext cx="5769864" cy="295612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761" y="836549"/>
            <a:ext cx="6783806" cy="34496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976" y="1271016"/>
            <a:ext cx="9520237" cy="316099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529399"/>
            <a:ext cx="9030970" cy="3637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 b="1">
                <a:latin typeface="Times New Roman"/>
                <a:cs typeface="Times New Roman"/>
              </a:rPr>
              <a:t>Why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use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logistic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loss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instead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20" b="1">
                <a:latin typeface="Times New Roman"/>
                <a:cs typeface="Times New Roman"/>
              </a:rPr>
              <a:t>MSE?</a:t>
            </a:r>
            <a:endParaRPr sz="2000">
              <a:latin typeface="Times New Roman"/>
              <a:cs typeface="Times New Roman"/>
            </a:endParaRPr>
          </a:p>
          <a:p>
            <a:pPr marL="240665" marR="104775" indent="-228600">
              <a:lnSpc>
                <a:spcPct val="120000"/>
              </a:lnSpc>
              <a:spcBef>
                <a:spcPts val="10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Times New Roman"/>
                <a:cs typeface="Times New Roman"/>
              </a:rPr>
              <a:t>Unlike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squared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error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(MSE),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logistic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loss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specifically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designed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binary </a:t>
            </a:r>
            <a:r>
              <a:rPr dirty="0" sz="2000">
                <a:latin typeface="Times New Roman"/>
                <a:cs typeface="Times New Roman"/>
              </a:rPr>
              <a:t>classification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problems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non-</a:t>
            </a:r>
            <a:r>
              <a:rPr dirty="0" sz="2000">
                <a:latin typeface="Times New Roman"/>
                <a:cs typeface="Times New Roman"/>
              </a:rPr>
              <a:t>linear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relationship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between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input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features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probability 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 binary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outcome.</a:t>
            </a:r>
            <a:endParaRPr sz="20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20000"/>
              </a:lnSpc>
              <a:spcBef>
                <a:spcPts val="10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Times New Roman"/>
                <a:cs typeface="Times New Roman"/>
              </a:rPr>
              <a:t>MSE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problematic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logistic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regression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because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sigmoid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function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(used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to </a:t>
            </a:r>
            <a:r>
              <a:rPr dirty="0" sz="2000">
                <a:latin typeface="Times New Roman"/>
                <a:cs typeface="Times New Roman"/>
              </a:rPr>
              <a:t>map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predictions 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probabilities) can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make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cost function </a:t>
            </a:r>
            <a:r>
              <a:rPr dirty="0" sz="2000" spc="-10">
                <a:latin typeface="Times New Roman"/>
                <a:cs typeface="Times New Roman"/>
              </a:rPr>
              <a:t>non-</a:t>
            </a:r>
            <a:r>
              <a:rPr dirty="0" sz="2000">
                <a:latin typeface="Times New Roman"/>
                <a:cs typeface="Times New Roman"/>
              </a:rPr>
              <a:t>convex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 </a:t>
            </a:r>
            <a:r>
              <a:rPr dirty="0" sz="2000" spc="-10">
                <a:latin typeface="Times New Roman"/>
                <a:cs typeface="Times New Roman"/>
              </a:rPr>
              <a:t>multiple </a:t>
            </a:r>
            <a:r>
              <a:rPr dirty="0" sz="2000">
                <a:latin typeface="Times New Roman"/>
                <a:cs typeface="Times New Roman"/>
              </a:rPr>
              <a:t>local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minima.</a:t>
            </a:r>
            <a:endParaRPr sz="2000">
              <a:latin typeface="Times New Roman"/>
              <a:cs typeface="Times New Roman"/>
            </a:endParaRPr>
          </a:p>
          <a:p>
            <a:pPr marL="240665" marR="285115" indent="-228600">
              <a:lnSpc>
                <a:spcPct val="120000"/>
              </a:lnSpc>
              <a:spcBef>
                <a:spcPts val="10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Times New Roman"/>
                <a:cs typeface="Times New Roman"/>
              </a:rPr>
              <a:t>Logistic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loss,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convex,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ensures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single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global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minimum,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making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optimization easier.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20" y="-6349"/>
            <a:ext cx="7873365" cy="2966085"/>
            <a:chOff x="152420" y="-6349"/>
            <a:chExt cx="7873365" cy="2966085"/>
          </a:xfrm>
        </p:grpSpPr>
        <p:sp>
          <p:nvSpPr>
            <p:cNvPr id="3" name="object 3" descr=""/>
            <p:cNvSpPr/>
            <p:nvPr/>
          </p:nvSpPr>
          <p:spPr>
            <a:xfrm>
              <a:off x="158770" y="0"/>
              <a:ext cx="7860665" cy="2953385"/>
            </a:xfrm>
            <a:custGeom>
              <a:avLst/>
              <a:gdLst/>
              <a:ahLst/>
              <a:cxnLst/>
              <a:rect l="l" t="t" r="r" b="b"/>
              <a:pathLst>
                <a:path w="7860665" h="2953385">
                  <a:moveTo>
                    <a:pt x="0" y="0"/>
                  </a:moveTo>
                  <a:lnTo>
                    <a:pt x="7860512" y="0"/>
                  </a:lnTo>
                  <a:lnTo>
                    <a:pt x="7860512" y="2953080"/>
                  </a:lnTo>
                  <a:lnTo>
                    <a:pt x="0" y="295308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770" y="0"/>
              <a:ext cx="7860512" cy="295308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8770" y="0"/>
              <a:ext cx="7860665" cy="2953385"/>
            </a:xfrm>
            <a:custGeom>
              <a:avLst/>
              <a:gdLst/>
              <a:ahLst/>
              <a:cxnLst/>
              <a:rect l="l" t="t" r="r" b="b"/>
              <a:pathLst>
                <a:path w="7860665" h="2953385">
                  <a:moveTo>
                    <a:pt x="0" y="0"/>
                  </a:moveTo>
                  <a:lnTo>
                    <a:pt x="7860512" y="0"/>
                  </a:lnTo>
                  <a:lnTo>
                    <a:pt x="7860512" y="2953080"/>
                  </a:lnTo>
                  <a:lnTo>
                    <a:pt x="0" y="295308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4777625" y="3221050"/>
            <a:ext cx="6483350" cy="3115310"/>
            <a:chOff x="4777625" y="3221050"/>
            <a:chExt cx="6483350" cy="3115310"/>
          </a:xfrm>
        </p:grpSpPr>
        <p:sp>
          <p:nvSpPr>
            <p:cNvPr id="7" name="object 7" descr=""/>
            <p:cNvSpPr/>
            <p:nvPr/>
          </p:nvSpPr>
          <p:spPr>
            <a:xfrm>
              <a:off x="4783975" y="3227400"/>
              <a:ext cx="6470650" cy="3102610"/>
            </a:xfrm>
            <a:custGeom>
              <a:avLst/>
              <a:gdLst/>
              <a:ahLst/>
              <a:cxnLst/>
              <a:rect l="l" t="t" r="r" b="b"/>
              <a:pathLst>
                <a:path w="6470650" h="3102610">
                  <a:moveTo>
                    <a:pt x="0" y="0"/>
                  </a:moveTo>
                  <a:lnTo>
                    <a:pt x="6470624" y="0"/>
                  </a:lnTo>
                  <a:lnTo>
                    <a:pt x="6470624" y="3102317"/>
                  </a:lnTo>
                  <a:lnTo>
                    <a:pt x="0" y="310231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3975" y="3227400"/>
              <a:ext cx="6470624" cy="310231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783975" y="3227400"/>
              <a:ext cx="6470650" cy="3102610"/>
            </a:xfrm>
            <a:custGeom>
              <a:avLst/>
              <a:gdLst/>
              <a:ahLst/>
              <a:cxnLst/>
              <a:rect l="l" t="t" r="r" b="b"/>
              <a:pathLst>
                <a:path w="6470650" h="3102610">
                  <a:moveTo>
                    <a:pt x="0" y="0"/>
                  </a:moveTo>
                  <a:lnTo>
                    <a:pt x="6470624" y="0"/>
                  </a:lnTo>
                  <a:lnTo>
                    <a:pt x="6470624" y="3102317"/>
                  </a:lnTo>
                  <a:lnTo>
                    <a:pt x="0" y="310231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536" y="1440052"/>
            <a:ext cx="8232940" cy="344963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779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Gradiend</a:t>
            </a:r>
            <a:r>
              <a:rPr dirty="0" sz="3200" spc="-65"/>
              <a:t> </a:t>
            </a:r>
            <a:r>
              <a:rPr dirty="0" sz="3200" spc="-10"/>
              <a:t>descent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308213"/>
            <a:ext cx="923480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fit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parameters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of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logistic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regression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model,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we're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going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try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find</a:t>
            </a:r>
            <a:r>
              <a:rPr dirty="0" sz="2000" spc="-25">
                <a:latin typeface="Georgia"/>
                <a:cs typeface="Georgia"/>
              </a:rPr>
              <a:t> the </a:t>
            </a:r>
            <a:r>
              <a:rPr dirty="0" sz="2000">
                <a:latin typeface="Georgia"/>
                <a:cs typeface="Georgia"/>
              </a:rPr>
              <a:t>values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of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parameters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w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and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b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that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minimize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the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cost</a:t>
            </a:r>
            <a:r>
              <a:rPr dirty="0" sz="2000" spc="-2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function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J(w,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b),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and</a:t>
            </a:r>
            <a:r>
              <a:rPr dirty="0" sz="2000" spc="-30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we'll </a:t>
            </a:r>
            <a:r>
              <a:rPr dirty="0" sz="2000">
                <a:latin typeface="Georgia"/>
                <a:cs typeface="Georgia"/>
              </a:rPr>
              <a:t>again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apply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gradient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descent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to</a:t>
            </a:r>
            <a:r>
              <a:rPr dirty="0" sz="2000" spc="-4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do</a:t>
            </a:r>
            <a:r>
              <a:rPr dirty="0" sz="2000" spc="-35">
                <a:latin typeface="Georgia"/>
                <a:cs typeface="Georgia"/>
              </a:rPr>
              <a:t> </a:t>
            </a:r>
            <a:r>
              <a:rPr dirty="0" sz="2000" spc="-10">
                <a:latin typeface="Georgia"/>
                <a:cs typeface="Georgia"/>
              </a:rPr>
              <a:t>this.</a:t>
            </a:r>
            <a:endParaRPr sz="20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776" y="2731465"/>
            <a:ext cx="6788797" cy="319360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4377" y="799973"/>
            <a:ext cx="7154075" cy="344963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477672"/>
            <a:ext cx="8964295" cy="265430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2000" spc="-10" b="1">
                <a:latin typeface="Times New Roman"/>
                <a:cs typeface="Times New Roman"/>
              </a:rPr>
              <a:t>Overfitting</a:t>
            </a:r>
            <a:r>
              <a:rPr dirty="0" sz="2000" spc="-1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12700" marR="215900">
              <a:lnSpc>
                <a:spcPts val="3450"/>
              </a:lnSpc>
              <a:spcBef>
                <a:spcPts val="290"/>
              </a:spcBef>
            </a:pPr>
            <a:r>
              <a:rPr dirty="0" sz="2000">
                <a:latin typeface="Times New Roman"/>
                <a:cs typeface="Times New Roman"/>
              </a:rPr>
              <a:t>Overfitting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occurs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learns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training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well,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including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noise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and </a:t>
            </a:r>
            <a:r>
              <a:rPr dirty="0" sz="2000">
                <a:latin typeface="Times New Roman"/>
                <a:cs typeface="Times New Roman"/>
              </a:rPr>
              <a:t>irrelevant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details, resulting in poor generalization to new </a:t>
            </a:r>
            <a:r>
              <a:rPr dirty="0" sz="2000" spc="-1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000" spc="-10" b="1">
                <a:latin typeface="Times New Roman"/>
                <a:cs typeface="Times New Roman"/>
              </a:rPr>
              <a:t>Underfitting</a:t>
            </a:r>
            <a:r>
              <a:rPr dirty="0" sz="2000" spc="-1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345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Underfitting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occurs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simple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capture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underlying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patterns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 </a:t>
            </a:r>
            <a:r>
              <a:rPr dirty="0" sz="2000">
                <a:latin typeface="Times New Roman"/>
                <a:cs typeface="Times New Roman"/>
              </a:rPr>
              <a:t>data,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leading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poor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performance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training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8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Overfitting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6956"/>
            <a:ext cx="5599506" cy="261275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1888" y="2725216"/>
            <a:ext cx="6230112" cy="319185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577265"/>
            <a:ext cx="9304020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F1113"/>
                </a:solidFill>
                <a:latin typeface="Times New Roman"/>
                <a:cs typeface="Times New Roman"/>
              </a:rPr>
              <a:t>Addressing</a:t>
            </a:r>
            <a:r>
              <a:rPr dirty="0" sz="2000" spc="-100" b="1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 b="1">
                <a:solidFill>
                  <a:srgbClr val="0F1113"/>
                </a:solidFill>
                <a:latin typeface="Times New Roman"/>
                <a:cs typeface="Times New Roman"/>
              </a:rPr>
              <a:t>Overfitting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898525" indent="227965">
              <a:lnSpc>
                <a:spcPct val="116700"/>
              </a:lnSpc>
              <a:spcBef>
                <a:spcPts val="5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number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tool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use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against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overfitting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get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training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data.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Now,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getting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more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data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isn't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always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option.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5"/>
              </a:spcBef>
              <a:buClr>
                <a:srgbClr val="5FA434"/>
              </a:buClr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12700" marR="567055" indent="227965">
              <a:lnSpc>
                <a:spcPct val="116700"/>
              </a:lnSpc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second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option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addressing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overfitting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see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use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fewer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features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i.e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Feature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Selection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00"/>
              </a:spcBef>
              <a:buClr>
                <a:srgbClr val="5FA434"/>
              </a:buClr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240665" marR="307340" indent="-228600">
              <a:lnSpc>
                <a:spcPct val="75000"/>
              </a:lnSpc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Regularization-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What</a:t>
            </a:r>
            <a:r>
              <a:rPr dirty="0" sz="2000" spc="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regularization</a:t>
            </a:r>
            <a:r>
              <a:rPr dirty="0" sz="2000" spc="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does</a:t>
            </a:r>
            <a:r>
              <a:rPr dirty="0" sz="2000" spc="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encourage</a:t>
            </a:r>
            <a:r>
              <a:rPr dirty="0" sz="2000" spc="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</a:t>
            </a:r>
            <a:r>
              <a:rPr dirty="0" sz="2000" spc="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algorithm</a:t>
            </a:r>
            <a:r>
              <a:rPr dirty="0" sz="2000" spc="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shrink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values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parameters without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necessarily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demanding 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parameter 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set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exactly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16700"/>
              </a:lnSpc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0.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what regularization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does, 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it lets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 keep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all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of your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features, but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they just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prevents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features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from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having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overly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large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effect,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which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sometimes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cause overfitting.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693" y="804520"/>
            <a:ext cx="5524423" cy="344963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069845" y="4961775"/>
            <a:ext cx="341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Georgia"/>
                <a:cs typeface="Georgia"/>
              </a:rPr>
              <a:t>C1_W3_Lab08_Overfitting_Soln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433" y="248983"/>
            <a:ext cx="9298940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5080" indent="-228600">
              <a:lnSpc>
                <a:spcPct val="120000"/>
              </a:lnSpc>
              <a:spcBef>
                <a:spcPts val="1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recap if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lambda is 0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 model will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over fit If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lambda is enormous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like 10 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 </a:t>
            </a:r>
            <a:r>
              <a:rPr dirty="0" sz="2000">
                <a:latin typeface="Times New Roman"/>
                <a:cs typeface="Times New Roman"/>
              </a:rPr>
              <a:t>power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10.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model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will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under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fit.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what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want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some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value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lambda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between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more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appropriately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balances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these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first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second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terms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of </a:t>
            </a:r>
            <a:r>
              <a:rPr dirty="0" sz="2000">
                <a:latin typeface="Times New Roman"/>
                <a:cs typeface="Times New Roman"/>
              </a:rPr>
              <a:t>trading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off, minimizing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mean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squared error 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keeping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parameters small.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And </a:t>
            </a:r>
            <a:r>
              <a:rPr dirty="0" sz="2000">
                <a:latin typeface="Times New Roman"/>
                <a:cs typeface="Times New Roman"/>
              </a:rPr>
              <a:t>when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value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lambda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small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large,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just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right,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hopefully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up able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fit 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4th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order polynomial,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keeping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 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these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features, but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a </a:t>
            </a:r>
            <a:r>
              <a:rPr dirty="0" sz="2000">
                <a:latin typeface="Times New Roman"/>
                <a:cs typeface="Times New Roman"/>
              </a:rPr>
              <a:t>function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looks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like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this. Increasing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regularization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parameter lambda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reduces </a:t>
            </a:r>
            <a:r>
              <a:rPr dirty="0" sz="2000">
                <a:latin typeface="Times New Roman"/>
                <a:cs typeface="Times New Roman"/>
              </a:rPr>
              <a:t>overfitting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reducing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size 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parameters.</a:t>
            </a:r>
            <a:r>
              <a:rPr dirty="0" sz="2000" spc="4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 some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parameters that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are </a:t>
            </a:r>
            <a:r>
              <a:rPr dirty="0" sz="2000" spc="-20">
                <a:latin typeface="Times New Roman"/>
                <a:cs typeface="Times New Roman"/>
              </a:rPr>
              <a:t>near </a:t>
            </a:r>
            <a:r>
              <a:rPr dirty="0" sz="2000">
                <a:latin typeface="Times New Roman"/>
                <a:cs typeface="Times New Roman"/>
              </a:rPr>
              <a:t>zero,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this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reduces the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effect of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 associated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features.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12138" y="3190062"/>
            <a:ext cx="9798050" cy="2550160"/>
            <a:chOff x="1612138" y="3190062"/>
            <a:chExt cx="9798050" cy="2550160"/>
          </a:xfrm>
        </p:grpSpPr>
        <p:sp>
          <p:nvSpPr>
            <p:cNvPr id="4" name="object 4" descr=""/>
            <p:cNvSpPr/>
            <p:nvPr/>
          </p:nvSpPr>
          <p:spPr>
            <a:xfrm>
              <a:off x="1618488" y="3196412"/>
              <a:ext cx="4965700" cy="2537460"/>
            </a:xfrm>
            <a:custGeom>
              <a:avLst/>
              <a:gdLst/>
              <a:ahLst/>
              <a:cxnLst/>
              <a:rect l="l" t="t" r="r" b="b"/>
              <a:pathLst>
                <a:path w="4965700" h="2537460">
                  <a:moveTo>
                    <a:pt x="0" y="0"/>
                  </a:moveTo>
                  <a:lnTo>
                    <a:pt x="4965192" y="0"/>
                  </a:lnTo>
                  <a:lnTo>
                    <a:pt x="4965192" y="2536875"/>
                  </a:lnTo>
                  <a:lnTo>
                    <a:pt x="0" y="253687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488" y="3196412"/>
              <a:ext cx="4965192" cy="253687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18488" y="3196412"/>
              <a:ext cx="4965700" cy="2537460"/>
            </a:xfrm>
            <a:custGeom>
              <a:avLst/>
              <a:gdLst/>
              <a:ahLst/>
              <a:cxnLst/>
              <a:rect l="l" t="t" r="r" b="b"/>
              <a:pathLst>
                <a:path w="4965700" h="2537460">
                  <a:moveTo>
                    <a:pt x="0" y="0"/>
                  </a:moveTo>
                  <a:lnTo>
                    <a:pt x="4965192" y="0"/>
                  </a:lnTo>
                  <a:lnTo>
                    <a:pt x="4965192" y="2536875"/>
                  </a:lnTo>
                  <a:lnTo>
                    <a:pt x="0" y="253687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510527" y="3196412"/>
              <a:ext cx="4893310" cy="2509520"/>
            </a:xfrm>
            <a:custGeom>
              <a:avLst/>
              <a:gdLst/>
              <a:ahLst/>
              <a:cxnLst/>
              <a:rect l="l" t="t" r="r" b="b"/>
              <a:pathLst>
                <a:path w="4893309" h="2509520">
                  <a:moveTo>
                    <a:pt x="0" y="0"/>
                  </a:moveTo>
                  <a:lnTo>
                    <a:pt x="4892776" y="0"/>
                  </a:lnTo>
                  <a:lnTo>
                    <a:pt x="4892776" y="2509380"/>
                  </a:lnTo>
                  <a:lnTo>
                    <a:pt x="0" y="250938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0527" y="3196412"/>
              <a:ext cx="4892776" cy="250938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510527" y="3196412"/>
              <a:ext cx="4893310" cy="2509520"/>
            </a:xfrm>
            <a:custGeom>
              <a:avLst/>
              <a:gdLst/>
              <a:ahLst/>
              <a:cxnLst/>
              <a:rect l="l" t="t" r="r" b="b"/>
              <a:pathLst>
                <a:path w="4893309" h="2509520">
                  <a:moveTo>
                    <a:pt x="0" y="0"/>
                  </a:moveTo>
                  <a:lnTo>
                    <a:pt x="4892776" y="0"/>
                  </a:lnTo>
                  <a:lnTo>
                    <a:pt x="4892776" y="2509380"/>
                  </a:lnTo>
                  <a:lnTo>
                    <a:pt x="0" y="250938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433" y="835101"/>
            <a:ext cx="382524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Times New Roman"/>
                <a:cs typeface="Times New Roman"/>
              </a:rPr>
              <a:t>Unsupervised</a:t>
            </a:r>
            <a:r>
              <a:rPr dirty="0" sz="3200" spc="-165">
                <a:latin typeface="Times New Roman"/>
                <a:cs typeface="Times New Roman"/>
              </a:rPr>
              <a:t> </a:t>
            </a:r>
            <a:r>
              <a:rPr dirty="0" sz="3200" spc="-10"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13433" y="1437703"/>
            <a:ext cx="8991600" cy="3677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58445">
              <a:lnSpc>
                <a:spcPct val="120000"/>
              </a:lnSpc>
              <a:spcBef>
                <a:spcPts val="10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Were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given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data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isn't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associated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with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output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labels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y,say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you're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given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data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on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patients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and their tumor size and the patient's 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age.</a:t>
            </a:r>
            <a:endParaRPr sz="2000">
              <a:latin typeface="Times New Roman"/>
              <a:cs typeface="Times New Roman"/>
            </a:endParaRPr>
          </a:p>
          <a:p>
            <a:pPr marL="12700" marR="175895">
              <a:lnSpc>
                <a:spcPct val="116700"/>
              </a:lnSpc>
              <a:spcBef>
                <a:spcPts val="590"/>
              </a:spcBef>
            </a:pP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But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whether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tumor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was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benign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malignant,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dataset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looks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like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on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right.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We're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asked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diagnose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whether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tumor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benign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malignant,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because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we're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not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given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any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labels.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our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job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some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structure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some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pattern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or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just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find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something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interesting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in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data.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unsupervised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learning,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we</a:t>
            </a:r>
            <a:r>
              <a:rPr dirty="0" sz="2000" spc="-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call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0F1113"/>
                </a:solidFill>
                <a:latin typeface="Times New Roman"/>
                <a:cs typeface="Times New Roman"/>
              </a:rPr>
              <a:t>it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unsupervised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because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we're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not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trying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supervise</a:t>
            </a:r>
            <a:r>
              <a:rPr dirty="0" sz="20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F1113"/>
                </a:solidFill>
                <a:latin typeface="Times New Roman"/>
                <a:cs typeface="Times New Roman"/>
              </a:rPr>
              <a:t>algorithm.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16700"/>
              </a:lnSpc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training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data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contains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only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input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features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without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corresponding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labels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0">
                <a:latin typeface="Times New Roman"/>
                <a:cs typeface="Times New Roman"/>
              </a:rPr>
              <a:t> target values.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752" y="0"/>
            <a:ext cx="9009087" cy="396204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13433" y="4504537"/>
            <a:ext cx="44354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5FA434"/>
              </a:buClr>
              <a:buFont typeface="Arial"/>
              <a:buChar char="•"/>
              <a:tabLst>
                <a:tab pos="240665" algn="l"/>
              </a:tabLst>
            </a:pPr>
            <a:r>
              <a:rPr dirty="0" sz="2000" spc="-10">
                <a:latin typeface="Georgia"/>
                <a:cs typeface="Georgia"/>
              </a:rPr>
              <a:t>C1_W3_Lab09_Regularization_Soln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496" y="1377797"/>
            <a:ext cx="4060367" cy="356603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048593" y="1657845"/>
            <a:ext cx="5788025" cy="283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114935" indent="-228600">
              <a:lnSpc>
                <a:spcPct val="11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It's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tasks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like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clustering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(grouping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similar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data </a:t>
            </a:r>
            <a:r>
              <a:rPr dirty="0" sz="2000">
                <a:latin typeface="Times New Roman"/>
                <a:cs typeface="Times New Roman"/>
              </a:rPr>
              <a:t>points),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dimensionality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reduction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(reducing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 </a:t>
            </a:r>
            <a:r>
              <a:rPr dirty="0" sz="2000">
                <a:latin typeface="Times New Roman"/>
                <a:cs typeface="Times New Roman"/>
              </a:rPr>
              <a:t>number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features),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anomaly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detection</a:t>
            </a:r>
            <a:r>
              <a:rPr dirty="0" sz="2000" spc="-10" b="1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(finding </a:t>
            </a:r>
            <a:r>
              <a:rPr dirty="0" sz="2000">
                <a:latin typeface="Times New Roman"/>
                <a:cs typeface="Times New Roman"/>
              </a:rPr>
              <a:t>unusual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patterns).</a:t>
            </a:r>
            <a:endParaRPr sz="20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10000"/>
              </a:lnSpc>
              <a:spcBef>
                <a:spcPts val="1000"/>
              </a:spcBef>
            </a:pPr>
            <a:r>
              <a:rPr dirty="0" sz="2000">
                <a:latin typeface="Times New Roman"/>
                <a:cs typeface="Times New Roman"/>
              </a:rPr>
              <a:t>For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example,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clustering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google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news,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what </a:t>
            </a:r>
            <a:r>
              <a:rPr dirty="0" sz="2000">
                <a:latin typeface="Times New Roman"/>
                <a:cs typeface="Times New Roman"/>
              </a:rPr>
              <a:t>google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goes.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looks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at </a:t>
            </a:r>
            <a:r>
              <a:rPr dirty="0" sz="2000">
                <a:latin typeface="Times New Roman"/>
                <a:cs typeface="Times New Roman"/>
              </a:rPr>
              <a:t>hundreds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thousands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articles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on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0">
                <a:latin typeface="Times New Roman"/>
                <a:cs typeface="Times New Roman"/>
              </a:rPr>
              <a:t> internet,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groups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related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stories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together.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6779" y="219456"/>
            <a:ext cx="5244896" cy="26786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5431" y="3172396"/>
            <a:ext cx="4990896" cy="26446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59255" y="325372"/>
            <a:ext cx="9935210" cy="577088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5335270" marR="207010">
              <a:lnSpc>
                <a:spcPts val="1800"/>
              </a:lnSpc>
              <a:spcBef>
                <a:spcPts val="459"/>
              </a:spcBef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idea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measure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how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much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certain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genes,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are</a:t>
            </a:r>
            <a:r>
              <a:rPr dirty="0" sz="1800" spc="-4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expressed</a:t>
            </a:r>
            <a:r>
              <a:rPr dirty="0" sz="1800" spc="-5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1800" spc="-4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each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individual</a:t>
            </a:r>
            <a:r>
              <a:rPr dirty="0" sz="1800" spc="-4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person.</a:t>
            </a:r>
            <a:endParaRPr sz="1800">
              <a:latin typeface="Times New Roman"/>
              <a:cs typeface="Times New Roman"/>
            </a:endParaRPr>
          </a:p>
          <a:p>
            <a:pPr marL="5335270" marR="5080">
              <a:lnSpc>
                <a:spcPts val="1800"/>
              </a:lnSpc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these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colors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red,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green,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gray,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on,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show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degree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which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different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individuals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do,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do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not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have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specific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gene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active.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what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can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do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then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run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clustering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algorithm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endParaRPr sz="1800">
              <a:latin typeface="Times New Roman"/>
              <a:cs typeface="Times New Roman"/>
            </a:endParaRPr>
          </a:p>
          <a:p>
            <a:pPr marL="5335270" marR="462280">
              <a:lnSpc>
                <a:spcPts val="1800"/>
              </a:lnSpc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group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individuals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into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different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categories.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1800" spc="-4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different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types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people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like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maybe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these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individuals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group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together.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 marR="5440680">
              <a:lnSpc>
                <a:spcPts val="1800"/>
              </a:lnSpc>
              <a:spcBef>
                <a:spcPts val="5"/>
              </a:spcBef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market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segmentation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found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few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distinct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groups</a:t>
            </a:r>
            <a:r>
              <a:rPr dirty="0" sz="1800" spc="-6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5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individuals,</a:t>
            </a:r>
            <a:r>
              <a:rPr dirty="0" sz="1800" spc="-5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one</a:t>
            </a:r>
            <a:r>
              <a:rPr dirty="0" sz="1800" spc="-5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group's</a:t>
            </a:r>
            <a:r>
              <a:rPr dirty="0" sz="1800" spc="-5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primary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motivation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seeking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knowledge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grow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their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skills.</a:t>
            </a:r>
            <a:r>
              <a:rPr dirty="0" sz="18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Perhaps</a:t>
            </a:r>
            <a:r>
              <a:rPr dirty="0" sz="18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you,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8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so</a:t>
            </a:r>
            <a:r>
              <a:rPr dirty="0" sz="1800" spc="-1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that's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 great,</a:t>
            </a:r>
            <a:endParaRPr sz="1800">
              <a:latin typeface="Times New Roman"/>
              <a:cs typeface="Times New Roman"/>
            </a:endParaRPr>
          </a:p>
          <a:p>
            <a:pPr marL="12700" marR="5047615">
              <a:lnSpc>
                <a:spcPts val="1800"/>
              </a:lnSpc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second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group's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primary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motivation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looking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for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50">
                <a:solidFill>
                  <a:srgbClr val="0F1113"/>
                </a:solidFill>
                <a:latin typeface="Times New Roman"/>
                <a:cs typeface="Times New Roman"/>
              </a:rPr>
              <a:t>a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way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develop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their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career.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Maybe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you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want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get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50">
                <a:solidFill>
                  <a:srgbClr val="0F1113"/>
                </a:solidFill>
                <a:latin typeface="Times New Roman"/>
                <a:cs typeface="Times New Roman"/>
              </a:rPr>
              <a:t>a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promotion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new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job,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or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make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some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career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progression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if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describes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you,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that's</a:t>
            </a:r>
            <a:r>
              <a:rPr dirty="0" sz="1800" spc="-4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great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too.</a:t>
            </a:r>
            <a:endParaRPr sz="1800">
              <a:latin typeface="Times New Roman"/>
              <a:cs typeface="Times New Roman"/>
            </a:endParaRPr>
          </a:p>
          <a:p>
            <a:pPr marL="12700" marR="5084445">
              <a:lnSpc>
                <a:spcPts val="1800"/>
              </a:lnSpc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And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yet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another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group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wants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stay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updated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on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how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AI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impacts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their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field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of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work,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perhaps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you,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that's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great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too.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This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is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clustering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that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our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team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used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try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better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serve</a:t>
            </a:r>
            <a:r>
              <a:rPr dirty="0" sz="1800" spc="-2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our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F1113"/>
                </a:solidFill>
                <a:latin typeface="Times New Roman"/>
                <a:cs typeface="Times New Roman"/>
              </a:rPr>
              <a:t>community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800"/>
              </a:lnSpc>
            </a:pP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as</a:t>
            </a:r>
            <a:r>
              <a:rPr dirty="0" sz="1800" spc="-35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we're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trying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to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F1113"/>
                </a:solidFill>
                <a:latin typeface="Times New Roman"/>
                <a:cs typeface="Times New Roman"/>
              </a:rPr>
              <a:t>figure</a:t>
            </a:r>
            <a:r>
              <a:rPr dirty="0" sz="1800" spc="-30">
                <a:solidFill>
                  <a:srgbClr val="0F1113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0F1113"/>
                </a:solidFill>
                <a:latin typeface="Times New Roman"/>
                <a:cs typeface="Times New Roman"/>
              </a:rPr>
              <a:t>out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FC53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2025-07-24T09:14:59Z</dcterms:created>
  <dcterms:modified xsi:type="dcterms:W3CDTF">2025-07-24T09:14:59Z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2025-07-24T00:00:00Z</vt:filetime>
  </property>
  <property fmtid="{D5CDD505-2E9C-101B-9397-08002B2CF9AE}" pid="3" name="LastSaved">
    <vt:filetime>2025-07-24T00:00:00Z</vt:filetime>
  </property>
  <property fmtid="{D5CDD505-2E9C-101B-9397-08002B2CF9AE}" pid="4" name="Producer">
    <vt:lpwstr>3-Heights(TM) PDF Security Shell 4.8.25.2 (http://www.pdf-tools.com)</vt:lpwstr>
  </property>
</Properties>
</file>